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1" r:id="rId2"/>
  </p:sldMasterIdLst>
  <p:notesMasterIdLst>
    <p:notesMasterId r:id="rId54"/>
  </p:notesMasterIdLst>
  <p:handoutMasterIdLst>
    <p:handoutMasterId r:id="rId55"/>
  </p:handoutMasterIdLst>
  <p:sldIdLst>
    <p:sldId id="350" r:id="rId3"/>
    <p:sldId id="312" r:id="rId4"/>
    <p:sldId id="299" r:id="rId5"/>
    <p:sldId id="261" r:id="rId6"/>
    <p:sldId id="300" r:id="rId7"/>
    <p:sldId id="297" r:id="rId8"/>
    <p:sldId id="298" r:id="rId9"/>
    <p:sldId id="351" r:id="rId10"/>
    <p:sldId id="304" r:id="rId11"/>
    <p:sldId id="303" r:id="rId12"/>
    <p:sldId id="301" r:id="rId13"/>
    <p:sldId id="302" r:id="rId14"/>
    <p:sldId id="305" r:id="rId15"/>
    <p:sldId id="389" r:id="rId16"/>
    <p:sldId id="353" r:id="rId17"/>
    <p:sldId id="352" r:id="rId18"/>
    <p:sldId id="355" r:id="rId19"/>
    <p:sldId id="354" r:id="rId20"/>
    <p:sldId id="295" r:id="rId21"/>
    <p:sldId id="360" r:id="rId22"/>
    <p:sldId id="364" r:id="rId23"/>
    <p:sldId id="366" r:id="rId24"/>
    <p:sldId id="367" r:id="rId25"/>
    <p:sldId id="370" r:id="rId26"/>
    <p:sldId id="371" r:id="rId27"/>
    <p:sldId id="372" r:id="rId28"/>
    <p:sldId id="374" r:id="rId29"/>
    <p:sldId id="375" r:id="rId30"/>
    <p:sldId id="377" r:id="rId31"/>
    <p:sldId id="379" r:id="rId32"/>
    <p:sldId id="380" r:id="rId33"/>
    <p:sldId id="376" r:id="rId34"/>
    <p:sldId id="368" r:id="rId35"/>
    <p:sldId id="381" r:id="rId36"/>
    <p:sldId id="369" r:id="rId37"/>
    <p:sldId id="382" r:id="rId38"/>
    <p:sldId id="365" r:id="rId39"/>
    <p:sldId id="384" r:id="rId40"/>
    <p:sldId id="385" r:id="rId41"/>
    <p:sldId id="386" r:id="rId42"/>
    <p:sldId id="387" r:id="rId43"/>
    <p:sldId id="383" r:id="rId44"/>
    <p:sldId id="388" r:id="rId45"/>
    <p:sldId id="358" r:id="rId46"/>
    <p:sldId id="256" r:id="rId47"/>
    <p:sldId id="286" r:id="rId48"/>
    <p:sldId id="290" r:id="rId49"/>
    <p:sldId id="291" r:id="rId50"/>
    <p:sldId id="292" r:id="rId51"/>
    <p:sldId id="294" r:id="rId52"/>
    <p:sldId id="359" r:id="rId5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4272" userDrawn="1">
          <p15:clr>
            <a:srgbClr val="A4A3A4"/>
          </p15:clr>
        </p15:guide>
        <p15:guide id="2" pos="77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ECF0"/>
    <a:srgbClr val="C9EBFF"/>
    <a:srgbClr val="D5D5D5"/>
    <a:srgbClr val="61D8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21" autoAdjust="0"/>
    <p:restoredTop sz="95256" autoAdjust="0"/>
  </p:normalViewPr>
  <p:slideViewPr>
    <p:cSldViewPr snapToGrid="0" snapToObjects="1" showGuides="1">
      <p:cViewPr varScale="1">
        <p:scale>
          <a:sx n="41" d="100"/>
          <a:sy n="41" d="100"/>
        </p:scale>
        <p:origin x="77" y="24"/>
      </p:cViewPr>
      <p:guideLst>
        <p:guide orient="horz" pos="4272"/>
        <p:guide pos="7704"/>
      </p:guideLst>
    </p:cSldViewPr>
  </p:slideViewPr>
  <p:notesTextViewPr>
    <p:cViewPr>
      <p:scale>
        <a:sx n="235" d="100"/>
        <a:sy n="23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43EEFB1-812B-0AFF-EFB2-A45448D9F8C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B1F67E-6765-1D46-1D48-6577D52454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B5BA68-C028-4D71-A884-76E73B00EAB7}" type="datetime1">
              <a:rPr lang="en-US" smtClean="0"/>
              <a:t>12/12/2022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34DBC8-21E4-0C2E-A145-132BB7C9401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B1C93-EE79-81AD-3084-39C9057C190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32C708-3458-413F-923E-06DC3DEC87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489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405205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defTabSz="457200" latinLnBrk="0">
      <a:lnSpc>
        <a:spcPct val="117999"/>
      </a:lnSpc>
      <a:defRPr sz="2200" b="0" i="0">
        <a:latin typeface="Arial" panose="020B0604020202020204" pitchFamily="34" charset="0"/>
        <a:ea typeface="Arial" panose="020B0604020202020204" pitchFamily="34" charset="0"/>
        <a:cs typeface="Arial" panose="020B0604020202020204" pitchFamily="34" charset="0"/>
        <a:sym typeface="Gill Sans"/>
      </a:defRPr>
    </a:lvl1pPr>
    <a:lvl2pPr indent="228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2pPr>
    <a:lvl3pPr indent="457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3pPr>
    <a:lvl4pPr indent="685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4pPr>
    <a:lvl5pPr indent="9144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5pPr>
    <a:lvl6pPr indent="11430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6pPr>
    <a:lvl7pPr indent="13716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7pPr>
    <a:lvl8pPr indent="16002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8pPr>
    <a:lvl9pPr indent="1828800" defTabSz="457200" latinLnBrk="0">
      <a:lnSpc>
        <a:spcPct val="117999"/>
      </a:lnSpc>
      <a:defRPr sz="2200">
        <a:latin typeface="Gill Sans"/>
        <a:ea typeface="Gill Sans"/>
        <a:cs typeface="Gill Sans"/>
        <a:sym typeface="Gill San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946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9" name="Google Shape;4129;g991c7bf9be_0_4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0" name="Google Shape;4130;g991c7bf9be_0_4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9279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898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9" name="Google Shape;4129;g991c7bf9be_0_4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0" name="Google Shape;4130;g991c7bf9be_0_4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7838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154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9" name="Google Shape;4129;g991c7bf9be_0_4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0" name="Google Shape;4130;g991c7bf9be_0_4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9" name="Google Shape;4129;g991c7bf9be_0_4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0" name="Google Shape;4130;g991c7bf9be_0_4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2936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9" name="Google Shape;4129;g991c7bf9be_0_4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0" name="Google Shape;4130;g991c7bf9be_0_4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9615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9" name="Google Shape;4129;g991c7bf9be_0_4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0" name="Google Shape;4130;g991c7bf9be_0_4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5011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9" name="Google Shape;4129;g991c7bf9be_0_4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0" name="Google Shape;4130;g991c7bf9be_0_4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15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3124200" y="-38100"/>
            <a:ext cx="18135600" cy="120966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6264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200" cy="10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6810200" y="1092200"/>
            <a:ext cx="10764800" cy="103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47767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D559D-D578-44BD-8793-CA58B4202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BDBD6-9D0B-49A3-8610-0CF39A406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A3554-5409-4DA0-A7C0-DD78BC34C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307A40-239A-4D12-9ED1-6738F55AB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BAD81-D793-4BAA-B0F0-1DA1837B65B1}" type="slidenum">
              <a:rPr lang="en-IN" smtClean="0"/>
              <a:t>‹#›</a:t>
            </a:fld>
            <a:endParaRPr lang="en-IN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10AF7345-0CEE-463E-B48B-DED828087A65}"/>
              </a:ext>
            </a:extLst>
          </p:cNvPr>
          <p:cNvSpPr txBox="1">
            <a:spLocks/>
          </p:cNvSpPr>
          <p:nvPr userDrawn="1"/>
        </p:nvSpPr>
        <p:spPr>
          <a:xfrm>
            <a:off x="8382000" y="13017501"/>
            <a:ext cx="8229600" cy="730250"/>
          </a:xfrm>
          <a:prstGeom prst="rect">
            <a:avLst/>
          </a:prstGeom>
        </p:spPr>
        <p:txBody>
          <a:bodyPr vert="horz" lIns="182880" tIns="91440" rIns="182880" bIns="9144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b="1" kern="1200">
                <a:solidFill>
                  <a:schemeClr val="tx1">
                    <a:tint val="75000"/>
                  </a:schemeClr>
                </a:solidFill>
                <a:latin typeface="Economica" panose="02000506040000020004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bg1"/>
                </a:solidFill>
              </a:rPr>
              <a:t>www.youtube.com/c/powerupwithpowerpoint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5632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657615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3124200" y="-38100"/>
            <a:ext cx="18135600" cy="120966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4953408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1766794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7950200" y="1104900"/>
            <a:ext cx="17259302" cy="11506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7383288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9364206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455330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0110289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00366866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5681340" y="7035800"/>
            <a:ext cx="8396678" cy="5600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3048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1624815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584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69072"/>
            <a:ext cx="19621500" cy="84125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 b="1" i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Gill Sans SemiBold"/>
              </a:defRPr>
            </a:lvl1pPr>
          </a:lstStyle>
          <a:p>
            <a:r>
              <a:rPr dirty="0"/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2445762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6264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9351862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8254795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200" cy="10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598333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831200" y="5735600"/>
            <a:ext cx="22721600" cy="224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200" cy="10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08252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7950200" y="1104900"/>
            <a:ext cx="17259302" cy="11506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5681340" y="7035800"/>
            <a:ext cx="8396678" cy="5600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3048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5842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69072"/>
            <a:ext cx="19621500" cy="84125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 b="1" i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Gill Sans SemiBold"/>
              </a:defRPr>
            </a:lvl1pPr>
          </a:lstStyle>
          <a:p>
            <a:r>
              <a:rPr dirty="0"/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0465" y="13081000"/>
            <a:ext cx="410369" cy="47192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 i="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  <a:sym typeface="Gill Sans Light"/>
              </a:defRPr>
            </a:lvl1pPr>
          </a:lstStyle>
          <a:p>
            <a:fld id="{86CB4B4D-7CA3-9044-876B-883B54F8677D}" type="slidenum">
              <a:rPr lang="en-IN" smtClean="0"/>
              <a:pPr/>
              <a:t>‹#›</a:t>
            </a:fld>
            <a:endParaRPr lang="en-I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76" r:id="rId12"/>
    <p:sldLayoutId id="2147483677" r:id="rId13"/>
  </p:sldLayoutIdLst>
  <p:transition spd="med"/>
  <p:hf hdr="0" dt="0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Gill Sans SemiBold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Gill Sans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Gill Sans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Gill Sans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Gill Sans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Gill Sans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80465" y="13081000"/>
            <a:ext cx="410369" cy="47192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 i="0">
                <a:latin typeface="Arial Narrow" panose="020B0604020202020204" pitchFamily="34" charset="0"/>
                <a:ea typeface="Arial Narrow" panose="020B0604020202020204" pitchFamily="34" charset="0"/>
                <a:cs typeface="Arial Narrow" panose="020B0604020202020204" pitchFamily="34" charset="0"/>
                <a:sym typeface="Gill Sans Light"/>
              </a:defRPr>
            </a:lvl1pPr>
          </a:lstStyle>
          <a:p>
            <a:fld id="{86CB4B4D-7CA3-9044-876B-883B54F8677D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0225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ransition spd="med"/>
  <p:hf hdr="0" dt="0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1" i="0" u="none" strike="noStrike" cap="none" spc="0" baseline="0">
          <a:solidFill>
            <a:srgbClr val="000000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Gill Sans SemiBold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Gill Sans SemiBold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Gill Sans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Gill Sans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Gill Sans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Gill Sans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Gill Sans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hdphoto" Target="../media/hdphoto1.wdp"/><Relationship Id="rId7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microsoft.com/office/2007/relationships/hdphoto" Target="../media/hdphoto1.wdp"/><Relationship Id="rId7" Type="http://schemas.openxmlformats.org/officeDocument/2006/relationships/image" Target="../media/image4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1.png"/><Relationship Id="rId9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microsoft.com/office/2007/relationships/hdphoto" Target="../media/hdphoto1.wdp"/><Relationship Id="rId7" Type="http://schemas.openxmlformats.org/officeDocument/2006/relationships/image" Target="../media/image4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1.png"/><Relationship Id="rId9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microsoft.com/office/2007/relationships/hdphoto" Target="../media/hdphoto1.wdp"/><Relationship Id="rId7" Type="http://schemas.openxmlformats.org/officeDocument/2006/relationships/image" Target="../media/image5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31.png"/><Relationship Id="rId9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microsoft.com/office/2007/relationships/hdphoto" Target="../media/hdphoto1.wdp"/><Relationship Id="rId7" Type="http://schemas.openxmlformats.org/officeDocument/2006/relationships/image" Target="../media/image5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31.png"/><Relationship Id="rId9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microsoft.com/office/2007/relationships/hdphoto" Target="../media/hdphoto1.wdp"/><Relationship Id="rId7" Type="http://schemas.openxmlformats.org/officeDocument/2006/relationships/image" Target="../media/image5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31.png"/><Relationship Id="rId9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1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microsoft.com/office/2007/relationships/hdphoto" Target="../media/hdphoto1.wdp"/><Relationship Id="rId7" Type="http://schemas.openxmlformats.org/officeDocument/2006/relationships/image" Target="../media/image6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31.png"/><Relationship Id="rId9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microsoft.com/office/2007/relationships/hdphoto" Target="../media/hdphoto1.wdp"/><Relationship Id="rId7" Type="http://schemas.openxmlformats.org/officeDocument/2006/relationships/image" Target="../media/image7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31.png"/><Relationship Id="rId9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3.pn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microsoft.com/office/2007/relationships/hdphoto" Target="../media/hdphoto1.wdp"/><Relationship Id="rId7" Type="http://schemas.openxmlformats.org/officeDocument/2006/relationships/image" Target="../media/image7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31.png"/><Relationship Id="rId9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9.png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microsoft.com/office/2007/relationships/hdphoto" Target="../media/hdphoto1.wdp"/><Relationship Id="rId7" Type="http://schemas.openxmlformats.org/officeDocument/2006/relationships/image" Target="../media/image8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31.png"/><Relationship Id="rId9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microsoft.com/office/2007/relationships/hdphoto" Target="../media/hdphoto1.wdp"/><Relationship Id="rId7" Type="http://schemas.openxmlformats.org/officeDocument/2006/relationships/image" Target="../media/image8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31.png"/><Relationship Id="rId9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12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microsoft.com/office/2007/relationships/hdphoto" Target="../media/hdphoto1.wdp"/><Relationship Id="rId7" Type="http://schemas.openxmlformats.org/officeDocument/2006/relationships/image" Target="../media/image9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31.png"/><Relationship Id="rId9" Type="http://schemas.openxmlformats.org/officeDocument/2006/relationships/image" Target="../media/image94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5.png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6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2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D52309A-0875-9047-8276-453750E821B0}"/>
              </a:ext>
            </a:extLst>
          </p:cNvPr>
          <p:cNvGrpSpPr/>
          <p:nvPr/>
        </p:nvGrpSpPr>
        <p:grpSpPr>
          <a:xfrm>
            <a:off x="580960" y="9718767"/>
            <a:ext cx="3625280" cy="3468308"/>
            <a:chOff x="960230" y="4988137"/>
            <a:chExt cx="4278495" cy="5771726"/>
          </a:xfrm>
        </p:grpSpPr>
        <p:pic>
          <p:nvPicPr>
            <p:cNvPr id="123" name="Image" descr="Image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960230" y="4988137"/>
              <a:ext cx="4278495" cy="495435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24" name="Image" descr="Image"/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321423" y="9636003"/>
              <a:ext cx="1151819" cy="1123860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3CA8337-2164-DF4E-A40F-06997E4BC808}"/>
              </a:ext>
            </a:extLst>
          </p:cNvPr>
          <p:cNvGrpSpPr/>
          <p:nvPr/>
        </p:nvGrpSpPr>
        <p:grpSpPr>
          <a:xfrm>
            <a:off x="685801" y="528926"/>
            <a:ext cx="23241000" cy="11834461"/>
            <a:chOff x="5467938" y="-1147910"/>
            <a:chExt cx="14541757" cy="11461921"/>
          </a:xfrm>
        </p:grpSpPr>
        <p:sp>
          <p:nvSpPr>
            <p:cNvPr id="126" name="Response and Contamination"/>
            <p:cNvSpPr txBox="1"/>
            <p:nvPr/>
          </p:nvSpPr>
          <p:spPr>
            <a:xfrm>
              <a:off x="8280934" y="4434722"/>
              <a:ext cx="8450907" cy="587928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lvl="0" algn="ctr"/>
              <a:r>
                <a:rPr lang="en-US" sz="7200" dirty="0">
                  <a:latin typeface="Bahnschrift Light" panose="020B0502040204020203" pitchFamily="34" charset="0"/>
                  <a:ea typeface="Source Sans Pro Light"/>
                  <a:cs typeface="Source Sans Pro Light"/>
                  <a:sym typeface="Source Sans Pro Light"/>
                </a:rPr>
                <a:t>Supervised by</a:t>
              </a:r>
            </a:p>
            <a:p>
              <a:pPr lvl="0" algn="ctr"/>
              <a:r>
                <a:rPr lang="en-US" sz="1400" dirty="0">
                  <a:latin typeface="Bahnschrift Light" panose="020B0502040204020203" pitchFamily="34" charset="0"/>
                  <a:ea typeface="Source Sans Pro Light"/>
                  <a:cs typeface="Source Sans Pro Light"/>
                  <a:sym typeface="Source Sans Pro Light"/>
                </a:rPr>
                <a:t> </a:t>
              </a:r>
              <a:r>
                <a:rPr lang="en-US" sz="6600" dirty="0">
                  <a:latin typeface="Bahnschrift Light" panose="020B0502040204020203" pitchFamily="34" charset="0"/>
                </a:rPr>
                <a:t>Mr. </a:t>
              </a:r>
              <a:r>
                <a:rPr lang="en-US" sz="6600" dirty="0" err="1">
                  <a:latin typeface="Bahnschrift Light" panose="020B0502040204020203" pitchFamily="34" charset="0"/>
                </a:rPr>
                <a:t>Emam</a:t>
              </a:r>
              <a:r>
                <a:rPr lang="en-US" sz="6600" dirty="0">
                  <a:latin typeface="Bahnschrift Light" panose="020B0502040204020203" pitchFamily="34" charset="0"/>
                </a:rPr>
                <a:t> Hossain</a:t>
              </a:r>
              <a:endParaRPr lang="en-US" sz="6600" dirty="0">
                <a:latin typeface="Bahnschrift Light" panose="020B0502040204020203" pitchFamily="34" charset="0"/>
                <a:ea typeface="Source Sans Pro Light"/>
                <a:cs typeface="Source Sans Pro Light"/>
                <a:sym typeface="Source Sans Pro Light"/>
              </a:endParaRPr>
            </a:p>
            <a:p>
              <a:pPr lvl="0" algn="ctr"/>
              <a:r>
                <a:rPr lang="en-US" sz="6600" dirty="0">
                  <a:latin typeface="Bahnschrift Light" panose="020B0502040204020203" pitchFamily="34" charset="0"/>
                  <a:ea typeface="Source Sans Pro Light"/>
                  <a:cs typeface="Source Sans Pro Light"/>
                  <a:sym typeface="Source Sans Pro Light"/>
                </a:rPr>
                <a:t>Assistant Professor</a:t>
              </a:r>
            </a:p>
            <a:p>
              <a:pPr>
                <a:lnSpc>
                  <a:spcPct val="115000"/>
                </a:lnSpc>
                <a:spcBef>
                  <a:spcPts val="1200"/>
                </a:spcBef>
                <a:buSzPts val="1100"/>
              </a:pPr>
              <a:endParaRPr lang="en-US" sz="2800" dirty="0">
                <a:solidFill>
                  <a:srgbClr val="58D4CE"/>
                </a:solidFill>
              </a:endParaRPr>
            </a:p>
            <a:p>
              <a:pPr>
                <a:lnSpc>
                  <a:spcPct val="115000"/>
                </a:lnSpc>
                <a:spcBef>
                  <a:spcPts val="1200"/>
                </a:spcBef>
                <a:buSzPts val="1100"/>
              </a:pPr>
              <a:r>
                <a:rPr lang="en-US" sz="3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Department of Computer Science &amp; Engineering</a:t>
              </a:r>
            </a:p>
            <a:p>
              <a:pPr>
                <a:lnSpc>
                  <a:spcPct val="115000"/>
                </a:lnSpc>
                <a:spcBef>
                  <a:spcPts val="1200"/>
                </a:spcBef>
                <a:buSzPts val="1100"/>
              </a:pPr>
              <a:r>
                <a:rPr lang="en-US" sz="3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Ahsanullah University of Science &amp; Technology</a:t>
              </a:r>
            </a:p>
            <a:p>
              <a:pPr defTabSz="412754">
                <a:defRPr sz="4800" b="0" cap="all">
                  <a:solidFill>
                    <a:srgbClr val="FFFFFF"/>
                  </a:solidFill>
                  <a:effectLst>
                    <a:outerShdw blurRad="38100" dist="19050" dir="2700000" rotWithShape="0">
                      <a:srgbClr val="000000">
                        <a:alpha val="40000"/>
                      </a:srgbClr>
                    </a:outerShdw>
                  </a:effectLst>
                </a:defRPr>
              </a:pPr>
              <a:r>
                <a:rPr sz="4800" cap="all" dirty="0">
                  <a:solidFill>
                    <a:srgbClr val="FFFFFF"/>
                  </a:solidFill>
                  <a:effectLst>
                    <a:outerShdw blurRad="38100" dist="19050" dir="2700000" rotWithShape="0">
                      <a:srgbClr val="000000">
                        <a:alpha val="40000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</a:p>
          </p:txBody>
        </p:sp>
        <p:sp>
          <p:nvSpPr>
            <p:cNvPr id="127" name="COVID-19"/>
            <p:cNvSpPr txBox="1"/>
            <p:nvPr/>
          </p:nvSpPr>
          <p:spPr>
            <a:xfrm>
              <a:off x="5467938" y="-1147910"/>
              <a:ext cx="14541757" cy="129171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 defTabSz="412750">
                <a:defRPr sz="10000">
                  <a:solidFill>
                    <a:srgbClr val="E5E6E5"/>
                  </a:solidFill>
                  <a:effectLst>
                    <a:outerShdw blurRad="38100" dist="19050" dir="2700000" rotWithShape="0">
                      <a:srgbClr val="000000">
                        <a:alpha val="40000"/>
                      </a:srgbClr>
                    </a:outerShdw>
                  </a:effectLst>
                </a:defRPr>
              </a:lvl1pPr>
            </a:lstStyle>
            <a:p>
              <a:pPr defTabSz="412754">
                <a:defRPr/>
              </a:pPr>
              <a:endParaRPr sz="8000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Light" panose="020B0502040204020203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29" name="Image" descr="Image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0426584" y="6913879"/>
            <a:ext cx="2641212" cy="280488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41A6C7-E056-DF23-4A6B-E0FC2C132178}"/>
              </a:ext>
            </a:extLst>
          </p:cNvPr>
          <p:cNvSpPr txBox="1"/>
          <p:nvPr/>
        </p:nvSpPr>
        <p:spPr>
          <a:xfrm>
            <a:off x="220375" y="1209685"/>
            <a:ext cx="22847421" cy="45345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defTabSz="825512"/>
            <a:r>
              <a:rPr lang="en-US" sz="9600" dirty="0">
                <a:latin typeface="Bahnschrift SemiBold" panose="020B0502040204020203" pitchFamily="34" charset="0"/>
              </a:rPr>
              <a:t>Coronavirus disease outbreak prediction and analysis using machine learning techniques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4532742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4312535"/>
              </p:ext>
            </p:extLst>
          </p:nvPr>
        </p:nvGraphicFramePr>
        <p:xfrm>
          <a:off x="815726" y="1371786"/>
          <a:ext cx="22848710" cy="9856989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3126354">
                  <a:extLst>
                    <a:ext uri="{9D8B030D-6E8A-4147-A177-3AD203B41FA5}">
                      <a16:colId xmlns:a16="http://schemas.microsoft.com/office/drawing/2014/main" val="1783574532"/>
                    </a:ext>
                  </a:extLst>
                </a:gridCol>
                <a:gridCol w="6338252">
                  <a:extLst>
                    <a:ext uri="{9D8B030D-6E8A-4147-A177-3AD203B41FA5}">
                      <a16:colId xmlns:a16="http://schemas.microsoft.com/office/drawing/2014/main" val="443602474"/>
                    </a:ext>
                  </a:extLst>
                </a:gridCol>
                <a:gridCol w="6231467">
                  <a:extLst>
                    <a:ext uri="{9D8B030D-6E8A-4147-A177-3AD203B41FA5}">
                      <a16:colId xmlns:a16="http://schemas.microsoft.com/office/drawing/2014/main" val="1337777186"/>
                    </a:ext>
                  </a:extLst>
                </a:gridCol>
                <a:gridCol w="7152637">
                  <a:extLst>
                    <a:ext uri="{9D8B030D-6E8A-4147-A177-3AD203B41FA5}">
                      <a16:colId xmlns:a16="http://schemas.microsoft.com/office/drawing/2014/main" val="779242229"/>
                    </a:ext>
                  </a:extLst>
                </a:gridCol>
              </a:tblGrid>
              <a:tr h="975360">
                <a:tc>
                  <a:txBody>
                    <a:bodyPr/>
                    <a:lstStyle/>
                    <a:p>
                      <a:pPr algn="l"/>
                      <a:r>
                        <a:rPr lang="en-US" sz="4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Papers</a:t>
                      </a:r>
                      <a:endParaRPr lang="en-US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>
                    <a:solidFill>
                      <a:schemeClr val="accent2">
                        <a:lumMod val="60000"/>
                        <a:lumOff val="4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Datasets</a:t>
                      </a:r>
                      <a:endParaRPr lang="en-US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>
                    <a:solidFill>
                      <a:schemeClr val="accent3">
                        <a:lumMod val="60000"/>
                        <a:lumOff val="40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Methods</a:t>
                      </a:r>
                      <a:endParaRPr lang="en-US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>
                    <a:solidFill>
                      <a:schemeClr val="accent2">
                        <a:lumMod val="60000"/>
                        <a:lumOff val="40000"/>
                        <a:alpha val="8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Results</a:t>
                      </a:r>
                      <a:endParaRPr lang="en-US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>
                    <a:solidFill>
                      <a:schemeClr val="accent6">
                        <a:lumMod val="60000"/>
                        <a:lumOff val="40000"/>
                        <a:alpha val="7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540201"/>
                  </a:ext>
                </a:extLst>
              </a:tr>
              <a:tr h="1219200"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Roboto Condensed"/>
                        </a:rPr>
                        <a:t>[10]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Roboto Condensed"/>
                        </a:rPr>
                        <a:t>Dataset was taken from John Hopkins University</a:t>
                      </a:r>
                      <a:endParaRPr lang="en-US" sz="3200" dirty="0">
                        <a:solidFill>
                          <a:schemeClr val="bg1">
                            <a:lumMod val="10000"/>
                          </a:schemeClr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Roboto Condensed"/>
                        </a:rPr>
                        <a:t>Polynomial Regression, Support Vector Regression</a:t>
                      </a:r>
                      <a:endParaRPr lang="en-US" sz="3200" dirty="0">
                        <a:solidFill>
                          <a:schemeClr val="bg1">
                            <a:lumMod val="10000"/>
                          </a:schemeClr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Roboto Condensed"/>
                        </a:rPr>
                        <a:t>SVR performs better .</a:t>
                      </a:r>
                      <a:endParaRPr lang="en-US" sz="3200" dirty="0">
                        <a:solidFill>
                          <a:schemeClr val="bg1">
                            <a:lumMod val="10000"/>
                          </a:schemeClr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3365313734"/>
                  </a:ext>
                </a:extLst>
              </a:tr>
              <a:tr h="3029469"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Roboto Condensed"/>
                        </a:rPr>
                        <a:t>[11]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Roboto Condensed"/>
                        </a:rPr>
                        <a:t>Dataset of Bangladesh (Our world in Data)</a:t>
                      </a:r>
                      <a:endParaRPr lang="en-US" sz="3200" dirty="0">
                        <a:solidFill>
                          <a:schemeClr val="bg1">
                            <a:lumMod val="10000"/>
                          </a:schemeClr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Roboto Condensed"/>
                        </a:rPr>
                        <a:t>Linear Regression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Roboto Condensed"/>
                        </a:rPr>
                        <a:t>Models, k-nearest neighbors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Roboto Condensed"/>
                        </a:rPr>
                        <a:t>(KNN)</a:t>
                      </a:r>
                      <a:endParaRPr lang="en-US" sz="3200" dirty="0">
                        <a:solidFill>
                          <a:schemeClr val="bg1">
                            <a:lumMod val="10000"/>
                          </a:schemeClr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Roboto Condensed"/>
                        </a:rPr>
                        <a:t>k-nearest neighbors (KNN)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Roboto Condensed"/>
                        </a:rPr>
                        <a:t>perform better</a:t>
                      </a:r>
                      <a:endParaRPr lang="en-US" sz="3200" dirty="0">
                        <a:solidFill>
                          <a:schemeClr val="bg1">
                            <a:lumMod val="10000"/>
                          </a:schemeClr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1820261079"/>
                  </a:ext>
                </a:extLst>
              </a:tr>
              <a:tr h="4632960"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Roboto Condensed"/>
                        </a:rPr>
                        <a:t>[12]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Dataset provided by John Hopkin University </a:t>
                      </a:r>
                      <a:endParaRPr lang="en-US" sz="3200" u="none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</a:rPr>
                        <a:t>•</a:t>
                      </a:r>
                      <a:r>
                        <a:rPr lang="en-US" sz="3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Linear Regression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</a:rPr>
                        <a:t>•</a:t>
                      </a:r>
                      <a:r>
                        <a:rPr lang="en-US" sz="3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Polynomial Regression</a:t>
                      </a:r>
                    </a:p>
                    <a:p>
                      <a:pPr algn="l"/>
                      <a:r>
                        <a:rPr lang="en-US" sz="3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</a:rPr>
                        <a:t>•</a:t>
                      </a:r>
                      <a:r>
                        <a:rPr lang="en-US" sz="3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Support Vector Regression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</a:rPr>
                        <a:t>•</a:t>
                      </a:r>
                      <a:r>
                        <a:rPr lang="en-US" sz="3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Auto Regressive Model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</a:rPr>
                        <a:t>•</a:t>
                      </a:r>
                      <a:r>
                        <a:rPr lang="en-US" sz="3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Moving Average Model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</a:rPr>
                        <a:t>•</a:t>
                      </a:r>
                      <a:r>
                        <a:rPr lang="en-US" sz="3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Holt's Winter Additive Model </a:t>
                      </a:r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</a:rPr>
                        <a:t>•</a:t>
                      </a:r>
                      <a:r>
                        <a:rPr lang="en-US" sz="3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Auto Regressive Integrated Moving Average Model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</a:rPr>
                        <a:t>•</a:t>
                      </a:r>
                      <a:r>
                        <a:rPr lang="en-US" sz="3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Prophet Model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Prophet Model gave the best accuracy 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3178373459"/>
                  </a:ext>
                </a:extLst>
              </a:tr>
            </a:tbl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CA351603-323B-4D99-5D3E-1DD9807E9AE6}"/>
              </a:ext>
            </a:extLst>
          </p:cNvPr>
          <p:cNvSpPr/>
          <p:nvPr/>
        </p:nvSpPr>
        <p:spPr>
          <a:xfrm>
            <a:off x="11987553" y="12711052"/>
            <a:ext cx="714809" cy="519351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Gill Sans SemiBold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9294520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158940"/>
              </p:ext>
            </p:extLst>
          </p:nvPr>
        </p:nvGraphicFramePr>
        <p:xfrm>
          <a:off x="815726" y="1389327"/>
          <a:ext cx="22848710" cy="1104591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889955">
                  <a:extLst>
                    <a:ext uri="{9D8B030D-6E8A-4147-A177-3AD203B41FA5}">
                      <a16:colId xmlns:a16="http://schemas.microsoft.com/office/drawing/2014/main" val="947757997"/>
                    </a:ext>
                  </a:extLst>
                </a:gridCol>
                <a:gridCol w="6574651">
                  <a:extLst>
                    <a:ext uri="{9D8B030D-6E8A-4147-A177-3AD203B41FA5}">
                      <a16:colId xmlns:a16="http://schemas.microsoft.com/office/drawing/2014/main" val="793155313"/>
                    </a:ext>
                  </a:extLst>
                </a:gridCol>
                <a:gridCol w="6231467">
                  <a:extLst>
                    <a:ext uri="{9D8B030D-6E8A-4147-A177-3AD203B41FA5}">
                      <a16:colId xmlns:a16="http://schemas.microsoft.com/office/drawing/2014/main" val="3719416341"/>
                    </a:ext>
                  </a:extLst>
                </a:gridCol>
                <a:gridCol w="7152637">
                  <a:extLst>
                    <a:ext uri="{9D8B030D-6E8A-4147-A177-3AD203B41FA5}">
                      <a16:colId xmlns:a16="http://schemas.microsoft.com/office/drawing/2014/main" val="1394151347"/>
                    </a:ext>
                  </a:extLst>
                </a:gridCol>
              </a:tblGrid>
              <a:tr h="1066620">
                <a:tc>
                  <a:txBody>
                    <a:bodyPr/>
                    <a:lstStyle/>
                    <a:p>
                      <a:pPr algn="l"/>
                      <a:r>
                        <a:rPr lang="en-US" sz="4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Papers</a:t>
                      </a:r>
                      <a:endParaRPr lang="en-US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>
                    <a:solidFill>
                      <a:schemeClr val="accent2">
                        <a:lumMod val="20000"/>
                        <a:lumOff val="80000"/>
                        <a:alpha val="9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Datasets</a:t>
                      </a:r>
                      <a:endParaRPr lang="en-US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>
                    <a:solidFill>
                      <a:schemeClr val="accent6">
                        <a:lumMod val="40000"/>
                        <a:lumOff val="60000"/>
                        <a:alpha val="9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Methods</a:t>
                      </a:r>
                      <a:endParaRPr lang="en-US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>
                    <a:solidFill>
                      <a:schemeClr val="accent2">
                        <a:lumMod val="60000"/>
                        <a:lumOff val="40000"/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Results</a:t>
                      </a:r>
                      <a:endParaRPr lang="en-US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>
                    <a:solidFill>
                      <a:schemeClr val="accent4">
                        <a:lumMod val="40000"/>
                        <a:lumOff val="60000"/>
                        <a:alpha val="5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959307"/>
                  </a:ext>
                </a:extLst>
              </a:tr>
              <a:tr h="6666375"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chemeClr val="tx1"/>
                          </a:solidFill>
                          <a:latin typeface="Roboto Condensed"/>
                        </a:rPr>
                        <a:t>[13]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Collected from IDCR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Contains daily reports and time series sequential Tables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Long Short-Term Regression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Random Forest Regression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Support Vector Regression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For LSTM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– Accuracy 65.83 (Confirmed cases)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– Accuracy 2.95 (Death cases)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– Accuracy 163.21 (Recovery cases)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For RFR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– Accuracy 184.21 (Confirmed cases)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– Accuracy 3.28 (Death cases)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– Accuracy 170.15 (Recovery cases)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For SVR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– Accuracy 166.15(Confirmed cases)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– Accuracy 4.73 (Death cases)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– Accuracy 215.08 (Recovery cases)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1651023453"/>
                  </a:ext>
                </a:extLst>
              </a:tr>
              <a:tr h="3312923"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chemeClr val="tx1"/>
                          </a:solidFill>
                          <a:latin typeface="Roboto Condensed"/>
                        </a:rPr>
                        <a:t>[14]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Dataset of Mexico (Mexico’s General Directorate of Epidemiology)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   Decision tree</a:t>
                      </a:r>
                    </a:p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Artificial Neural  Network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   Logistic regression</a:t>
                      </a:r>
                    </a:p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Naïve Bayes</a:t>
                      </a:r>
                    </a:p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Support Vector Machine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The model developed with decision tree happened to be the best model among all models developed in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terms of accuracy with 94.99%.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1728744884"/>
                  </a:ext>
                </a:extLst>
              </a:tr>
            </a:tbl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7946896F-4545-E02E-A0AA-A2C08C1C397D}"/>
              </a:ext>
            </a:extLst>
          </p:cNvPr>
          <p:cNvSpPr/>
          <p:nvPr/>
        </p:nvSpPr>
        <p:spPr>
          <a:xfrm>
            <a:off x="11980465" y="12981506"/>
            <a:ext cx="714809" cy="519351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Gill Sans SemiBold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3035007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138253"/>
              </p:ext>
            </p:extLst>
          </p:nvPr>
        </p:nvGraphicFramePr>
        <p:xfrm>
          <a:off x="903438" y="1056019"/>
          <a:ext cx="22848710" cy="11450849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889955">
                  <a:extLst>
                    <a:ext uri="{9D8B030D-6E8A-4147-A177-3AD203B41FA5}">
                      <a16:colId xmlns:a16="http://schemas.microsoft.com/office/drawing/2014/main" val="42870846"/>
                    </a:ext>
                  </a:extLst>
                </a:gridCol>
                <a:gridCol w="6574651">
                  <a:extLst>
                    <a:ext uri="{9D8B030D-6E8A-4147-A177-3AD203B41FA5}">
                      <a16:colId xmlns:a16="http://schemas.microsoft.com/office/drawing/2014/main" val="85976170"/>
                    </a:ext>
                  </a:extLst>
                </a:gridCol>
                <a:gridCol w="6231467">
                  <a:extLst>
                    <a:ext uri="{9D8B030D-6E8A-4147-A177-3AD203B41FA5}">
                      <a16:colId xmlns:a16="http://schemas.microsoft.com/office/drawing/2014/main" val="103877760"/>
                    </a:ext>
                  </a:extLst>
                </a:gridCol>
                <a:gridCol w="7152637">
                  <a:extLst>
                    <a:ext uri="{9D8B030D-6E8A-4147-A177-3AD203B41FA5}">
                      <a16:colId xmlns:a16="http://schemas.microsoft.com/office/drawing/2014/main" val="987965478"/>
                    </a:ext>
                  </a:extLst>
                </a:gridCol>
              </a:tblGrid>
              <a:tr h="975360">
                <a:tc>
                  <a:txBody>
                    <a:bodyPr/>
                    <a:lstStyle/>
                    <a:p>
                      <a:pPr algn="l"/>
                      <a:r>
                        <a:rPr lang="en-US" sz="4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Papers</a:t>
                      </a:r>
                      <a:endParaRPr lang="en-US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>
                    <a:solidFill>
                      <a:schemeClr val="accent2">
                        <a:lumMod val="75000"/>
                        <a:alpha val="8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Datasets</a:t>
                      </a:r>
                      <a:endParaRPr lang="en-US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>
                    <a:solidFill>
                      <a:schemeClr val="bg2">
                        <a:alpha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Methods</a:t>
                      </a:r>
                      <a:endParaRPr lang="en-US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>
                    <a:solidFill>
                      <a:schemeClr val="accent2">
                        <a:lumMod val="75000"/>
                        <a:alpha val="8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Results</a:t>
                      </a:r>
                      <a:endParaRPr lang="en-US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>
                    <a:solidFill>
                      <a:schemeClr val="bg2">
                        <a:alpha val="5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296691"/>
                  </a:ext>
                </a:extLst>
              </a:tr>
              <a:tr h="3657600"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chemeClr val="tx1"/>
                          </a:solidFill>
                          <a:latin typeface="Roboto Condensed"/>
                        </a:rPr>
                        <a:t>[15]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Obtained from the</a:t>
                      </a:r>
                    </a:p>
                    <a:p>
                      <a:pPr algn="l"/>
                      <a:r>
                        <a:rPr lang="en-US" sz="32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Saudi Ministry of</a:t>
                      </a:r>
                    </a:p>
                    <a:p>
                      <a:pPr algn="l"/>
                      <a:r>
                        <a:rPr lang="en-US" sz="32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Health’s official</a:t>
                      </a:r>
                    </a:p>
                    <a:p>
                      <a:pPr algn="l"/>
                      <a:r>
                        <a:rPr lang="en-US" sz="32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website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</a:t>
                      </a:r>
                      <a:r>
                        <a:rPr lang="en-US" sz="32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Autoregressive Integrated</a:t>
                      </a:r>
                    </a:p>
                    <a:p>
                      <a:pPr algn="l"/>
                      <a:r>
                        <a:rPr lang="en-US" sz="32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Moving Average (ARIMA)</a:t>
                      </a:r>
                    </a:p>
                    <a:p>
                      <a:pPr algn="l"/>
                      <a:r>
                        <a:rPr lang="en-US" sz="32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• Autoregressive Model,</a:t>
                      </a:r>
                    </a:p>
                    <a:p>
                      <a:pPr algn="l"/>
                      <a:r>
                        <a:rPr lang="en-US" sz="32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Moving Average, a mixture</a:t>
                      </a:r>
                    </a:p>
                    <a:p>
                      <a:pPr algn="l"/>
                      <a:r>
                        <a:rPr lang="en-US" sz="32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of both (ARMA)</a:t>
                      </a:r>
                    </a:p>
                    <a:p>
                      <a:pPr algn="l"/>
                      <a:r>
                        <a:rPr lang="en-US" sz="32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and integrated ARMA</a:t>
                      </a:r>
                    </a:p>
                    <a:p>
                      <a:pPr algn="l"/>
                      <a:r>
                        <a:rPr lang="en-US" sz="32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(ARIMA)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ARIMA model’s prediction</a:t>
                      </a:r>
                    </a:p>
                    <a:p>
                      <a:pPr algn="l"/>
                      <a:r>
                        <a:rPr lang="en-US" sz="32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approaches outperformed</a:t>
                      </a:r>
                    </a:p>
                    <a:p>
                      <a:pPr algn="l"/>
                      <a:r>
                        <a:rPr lang="en-US" sz="32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the other models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3742379523"/>
                  </a:ext>
                </a:extLst>
              </a:tr>
              <a:tr h="4407521"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chemeClr val="tx1"/>
                          </a:solidFill>
                          <a:latin typeface="Roboto Condensed"/>
                        </a:rPr>
                        <a:t>[16]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Dataset used for this Research is taken from two websites COVID19 India and the Government of India’s website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Polynomial Regression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Decision Tree Regression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Random Forest Regression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The Polynomial Regression model of degree 2 is the best suitable algorithm for predicting the number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of discharge patients and for the prediction of total  deaths, Random Forest Algorithm shows a little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bit better performance than the decision Tree Algorithm.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1455584401"/>
                  </a:ext>
                </a:extLst>
              </a:tr>
              <a:tr h="2410368"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chemeClr val="tx1"/>
                          </a:solidFill>
                          <a:latin typeface="Roboto Condensed"/>
                        </a:rPr>
                        <a:t>[17]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From the </a:t>
                      </a:r>
                      <a:r>
                        <a:rPr lang="en-US" sz="3200" u="none" strike="noStrike" kern="1200" baseline="0" dirty="0" err="1">
                          <a:solidFill>
                            <a:schemeClr val="tx1"/>
                          </a:solidFill>
                          <a:latin typeface="Roboto Condensed"/>
                        </a:rPr>
                        <a:t>Badan</a:t>
                      </a:r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 Nasional </a:t>
                      </a:r>
                      <a:r>
                        <a:rPr lang="en-US" sz="3200" u="none" strike="noStrike" kern="1200" baseline="0" dirty="0" err="1">
                          <a:solidFill>
                            <a:schemeClr val="tx1"/>
                          </a:solidFill>
                          <a:latin typeface="Roboto Condensed"/>
                        </a:rPr>
                        <a:t>Penanggulangan</a:t>
                      </a:r>
                      <a:endParaRPr lang="en-US" sz="3200" u="none" strike="noStrike" kern="1200" baseline="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  <a:p>
                      <a:pPr algn="l"/>
                      <a:r>
                        <a:rPr lang="en-US" sz="3200" u="none" strike="noStrike" kern="1200" baseline="0" dirty="0" err="1">
                          <a:solidFill>
                            <a:schemeClr val="tx1"/>
                          </a:solidFill>
                          <a:latin typeface="Roboto Condensed"/>
                        </a:rPr>
                        <a:t>Bencana</a:t>
                      </a:r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 (BNPB)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 Logistic Regression Model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MAE (2%)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MSE (0%)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R-SQUARE (99%)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2817407309"/>
                  </a:ext>
                </a:extLst>
              </a:tr>
            </a:tbl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E7383B62-BF8A-8F3A-6516-115D028C73D0}"/>
              </a:ext>
            </a:extLst>
          </p:cNvPr>
          <p:cNvSpPr/>
          <p:nvPr/>
        </p:nvSpPr>
        <p:spPr>
          <a:xfrm>
            <a:off x="11980465" y="12878935"/>
            <a:ext cx="714809" cy="519351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Gill Sans SemiBold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30227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73559"/>
              </p:ext>
            </p:extLst>
          </p:nvPr>
        </p:nvGraphicFramePr>
        <p:xfrm>
          <a:off x="938520" y="968311"/>
          <a:ext cx="22848710" cy="12046456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889955">
                  <a:extLst>
                    <a:ext uri="{9D8B030D-6E8A-4147-A177-3AD203B41FA5}">
                      <a16:colId xmlns:a16="http://schemas.microsoft.com/office/drawing/2014/main" val="1814500372"/>
                    </a:ext>
                  </a:extLst>
                </a:gridCol>
                <a:gridCol w="6574651">
                  <a:extLst>
                    <a:ext uri="{9D8B030D-6E8A-4147-A177-3AD203B41FA5}">
                      <a16:colId xmlns:a16="http://schemas.microsoft.com/office/drawing/2014/main" val="203173171"/>
                    </a:ext>
                  </a:extLst>
                </a:gridCol>
                <a:gridCol w="6231467">
                  <a:extLst>
                    <a:ext uri="{9D8B030D-6E8A-4147-A177-3AD203B41FA5}">
                      <a16:colId xmlns:a16="http://schemas.microsoft.com/office/drawing/2014/main" val="3773125811"/>
                    </a:ext>
                  </a:extLst>
                </a:gridCol>
                <a:gridCol w="7152637">
                  <a:extLst>
                    <a:ext uri="{9D8B030D-6E8A-4147-A177-3AD203B41FA5}">
                      <a16:colId xmlns:a16="http://schemas.microsoft.com/office/drawing/2014/main" val="3858012269"/>
                    </a:ext>
                  </a:extLst>
                </a:gridCol>
              </a:tblGrid>
              <a:tr h="975360">
                <a:tc>
                  <a:txBody>
                    <a:bodyPr/>
                    <a:lstStyle/>
                    <a:p>
                      <a:pPr algn="l"/>
                      <a:r>
                        <a:rPr lang="en-US" sz="4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Papers</a:t>
                      </a:r>
                      <a:endParaRPr lang="en-US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>
                    <a:solidFill>
                      <a:schemeClr val="accent2">
                        <a:lumMod val="60000"/>
                        <a:lumOff val="40000"/>
                        <a:alpha val="8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Datasets</a:t>
                      </a:r>
                      <a:endParaRPr lang="en-US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>
                    <a:solidFill>
                      <a:schemeClr val="bg2">
                        <a:alpha val="8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Methods</a:t>
                      </a:r>
                      <a:endParaRPr lang="en-US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>
                    <a:solidFill>
                      <a:schemeClr val="accent5">
                        <a:lumMod val="60000"/>
                        <a:lumOff val="40000"/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Results</a:t>
                      </a:r>
                      <a:endParaRPr lang="en-US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>
                    <a:solidFill>
                      <a:schemeClr val="bg2">
                        <a:alpha val="5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8074229"/>
                  </a:ext>
                </a:extLst>
              </a:tr>
              <a:tr h="4632960"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chemeClr val="tx1"/>
                          </a:solidFill>
                          <a:latin typeface="Roboto Condensed"/>
                        </a:rPr>
                        <a:t>[18]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Time series datasets of cumulative confirmed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cases and cumulative deaths due to Covid-19 for 9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countries.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Random Forest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K-nearest Neighbor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Support Vector Regression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ARIMA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SARIMA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Decision Trees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Holt Winter Model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Polynomial Regression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Gradients Boosting </a:t>
                      </a:r>
                      <a:r>
                        <a:rPr lang="en-US" sz="3200" u="none" strike="noStrike" kern="1200" baseline="0" dirty="0" err="1">
                          <a:solidFill>
                            <a:schemeClr val="tx1"/>
                          </a:solidFill>
                          <a:latin typeface="Roboto Condensed"/>
                        </a:rPr>
                        <a:t>Regressor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The Holt’s winter ARIMA and SARIMA models have achieved the optimal models regarding the MAPE,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MAE, and RMSE criteria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3337653033"/>
                  </a:ext>
                </a:extLst>
              </a:tr>
              <a:tr h="3521443"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chemeClr val="tx1"/>
                          </a:solidFill>
                          <a:latin typeface="Roboto Condensed"/>
                        </a:rPr>
                        <a:t>[19]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Contains record of 5644 patients collected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from “Albert Einstein </a:t>
                      </a:r>
                      <a:r>
                        <a:rPr lang="en-US" sz="3200" u="none" strike="noStrike" kern="1200" baseline="0" dirty="0" err="1">
                          <a:solidFill>
                            <a:schemeClr val="tx1"/>
                          </a:solidFill>
                          <a:latin typeface="Roboto Condensed"/>
                        </a:rPr>
                        <a:t>Israelita</a:t>
                      </a:r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 Hospital located”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K-Nearest Neighbor ,PART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Radial Basis </a:t>
                      </a:r>
                      <a:r>
                        <a:rPr lang="en-US" sz="3200" u="none" strike="noStrike" kern="1200" baseline="0" dirty="0" err="1">
                          <a:solidFill>
                            <a:schemeClr val="tx1"/>
                          </a:solidFill>
                          <a:latin typeface="Roboto Condensed"/>
                        </a:rPr>
                        <a:t>Function,Multi</a:t>
                      </a:r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-Layer Perceptron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Naive Bayes ,Random Forest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K Star ,</a:t>
                      </a:r>
                      <a:r>
                        <a:rPr lang="en-US" sz="3200" u="none" strike="noStrike" kern="1200" baseline="0" dirty="0" err="1">
                          <a:solidFill>
                            <a:schemeClr val="tx1"/>
                          </a:solidFill>
                          <a:latin typeface="Roboto Condensed"/>
                        </a:rPr>
                        <a:t>Suppoer</a:t>
                      </a:r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 </a:t>
                      </a:r>
                      <a:r>
                        <a:rPr lang="en-US" sz="3200" u="none" strike="noStrike" kern="1200" baseline="0" dirty="0" err="1">
                          <a:solidFill>
                            <a:schemeClr val="tx1"/>
                          </a:solidFill>
                          <a:latin typeface="Roboto Condensed"/>
                        </a:rPr>
                        <a:t>Vetcor</a:t>
                      </a:r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 Machine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Highest accuracy achieved during training is 100% by three algorithms KNN, k Star, and RF.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In testing, the maximum accuracy achieved is 88% by One R.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346374298"/>
                  </a:ext>
                </a:extLst>
              </a:tr>
              <a:tr h="2916693">
                <a:tc>
                  <a:txBody>
                    <a:bodyPr/>
                    <a:lstStyle/>
                    <a:p>
                      <a:pPr algn="l"/>
                      <a:r>
                        <a:rPr lang="en-US" sz="3200" dirty="0">
                          <a:solidFill>
                            <a:schemeClr val="tx1"/>
                          </a:solidFill>
                          <a:latin typeface="Roboto Condensed"/>
                        </a:rPr>
                        <a:t>[20]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COVID-19 </a:t>
                      </a:r>
                      <a:r>
                        <a:rPr lang="en-US" sz="3200" u="none" strike="noStrike" kern="1200" baseline="0" dirty="0" err="1">
                          <a:solidFill>
                            <a:schemeClr val="tx1"/>
                          </a:solidFill>
                          <a:latin typeface="Roboto Condensed"/>
                        </a:rPr>
                        <a:t>kaggle</a:t>
                      </a:r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 dataset for India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Linear Regression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Multilayer Perceptron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Vector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Auto regression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MLP method is giving good </a:t>
                      </a:r>
                      <a:r>
                        <a:rPr lang="en-US" sz="3200" u="none" strike="noStrike" kern="1200" baseline="0" dirty="0" err="1">
                          <a:solidFill>
                            <a:schemeClr val="tx1"/>
                          </a:solidFill>
                          <a:latin typeface="Roboto Condensed"/>
                        </a:rPr>
                        <a:t>rediction</a:t>
                      </a:r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 results than that of the LR and VAR method using WEKA and Orange.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3057136694"/>
                  </a:ext>
                </a:extLst>
              </a:tr>
            </a:tbl>
          </a:graphicData>
        </a:graphic>
      </p:graphicFrame>
      <p:sp>
        <p:nvSpPr>
          <p:cNvPr id="2" name="Oval 1">
            <a:extLst>
              <a:ext uri="{FF2B5EF4-FFF2-40B4-BE49-F238E27FC236}">
                <a16:creationId xmlns:a16="http://schemas.microsoft.com/office/drawing/2014/main" id="{622E286C-D41D-0F62-95C3-3A80BFDE85B2}"/>
              </a:ext>
            </a:extLst>
          </p:cNvPr>
          <p:cNvSpPr/>
          <p:nvPr/>
        </p:nvSpPr>
        <p:spPr>
          <a:xfrm>
            <a:off x="11980465" y="13057286"/>
            <a:ext cx="714809" cy="519351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Gill Sans SemiBold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8059234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14</a:t>
            </a:fld>
            <a:endParaRPr lang="en"/>
          </a:p>
        </p:txBody>
      </p:sp>
      <p:sp>
        <p:nvSpPr>
          <p:cNvPr id="5" name="Snip Diagonal Corner Rectangle 4"/>
          <p:cNvSpPr/>
          <p:nvPr/>
        </p:nvSpPr>
        <p:spPr>
          <a:xfrm>
            <a:off x="406400" y="387048"/>
            <a:ext cx="23650021" cy="13097797"/>
          </a:xfrm>
          <a:prstGeom prst="snip2Diag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10" name="Rounded Rectangle">
            <a:extLst>
              <a:ext uri="{FF2B5EF4-FFF2-40B4-BE49-F238E27FC236}">
                <a16:creationId xmlns:a16="http://schemas.microsoft.com/office/drawing/2014/main" id="{5B9B3738-09D1-ECF5-DAA5-6674D9D1F15C}"/>
              </a:ext>
            </a:extLst>
          </p:cNvPr>
          <p:cNvSpPr/>
          <p:nvPr/>
        </p:nvSpPr>
        <p:spPr>
          <a:xfrm>
            <a:off x="7359946" y="5554576"/>
            <a:ext cx="10531818" cy="2067335"/>
          </a:xfrm>
          <a:prstGeom prst="roundRect">
            <a:avLst>
              <a:gd name="adj" fmla="val 21694"/>
            </a:avLst>
          </a:prstGeom>
          <a:solidFill>
            <a:schemeClr val="accent2">
              <a:lumMod val="40000"/>
              <a:lumOff val="60000"/>
            </a:schemeClr>
          </a:solidFill>
          <a:ln w="12700" cap="flat">
            <a:noFill/>
            <a:miter lim="400000"/>
          </a:ln>
          <a:effectLst>
            <a:outerShdw blurRad="63500" dist="25400" dir="5400000" rotWithShape="0">
              <a:schemeClr val="accent2">
                <a:lumMod val="20000"/>
                <a:lumOff val="80000"/>
                <a:alpha val="50000"/>
              </a:scheme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Use Python as programing language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17C1F7-49CE-E78A-5D53-E3D3B0C54B47}"/>
              </a:ext>
            </a:extLst>
          </p:cNvPr>
          <p:cNvSpPr/>
          <p:nvPr/>
        </p:nvSpPr>
        <p:spPr>
          <a:xfrm>
            <a:off x="3277746" y="5518812"/>
            <a:ext cx="1981200" cy="206733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8F1ED6-B1CD-D71D-79AF-9032110A7DC6}"/>
              </a:ext>
            </a:extLst>
          </p:cNvPr>
          <p:cNvCxnSpPr>
            <a:stCxn id="11" idx="6"/>
          </p:cNvCxnSpPr>
          <p:nvPr/>
        </p:nvCxnSpPr>
        <p:spPr>
          <a:xfrm>
            <a:off x="5258946" y="6552479"/>
            <a:ext cx="1904024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40C30EE-0BC5-7097-F215-FA97121DA2C3}"/>
              </a:ext>
            </a:extLst>
          </p:cNvPr>
          <p:cNvSpPr/>
          <p:nvPr/>
        </p:nvSpPr>
        <p:spPr>
          <a:xfrm>
            <a:off x="3277574" y="5118052"/>
            <a:ext cx="1981372" cy="25694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29AEEA-72E1-A9F4-FF6F-6B7FE0673742}"/>
              </a:ext>
            </a:extLst>
          </p:cNvPr>
          <p:cNvSpPr txBox="1"/>
          <p:nvPr/>
        </p:nvSpPr>
        <p:spPr>
          <a:xfrm>
            <a:off x="3453494" y="5758803"/>
            <a:ext cx="1629705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1</a:t>
            </a:r>
          </a:p>
        </p:txBody>
      </p:sp>
      <p:sp>
        <p:nvSpPr>
          <p:cNvPr id="15" name="Rounded Rectangle">
            <a:extLst>
              <a:ext uri="{FF2B5EF4-FFF2-40B4-BE49-F238E27FC236}">
                <a16:creationId xmlns:a16="http://schemas.microsoft.com/office/drawing/2014/main" id="{A9F6D89A-3D4D-CDA0-C9C4-579164F89D2F}"/>
              </a:ext>
            </a:extLst>
          </p:cNvPr>
          <p:cNvSpPr/>
          <p:nvPr/>
        </p:nvSpPr>
        <p:spPr>
          <a:xfrm>
            <a:off x="7426283" y="9704885"/>
            <a:ext cx="10806140" cy="2067336"/>
          </a:xfrm>
          <a:prstGeom prst="roundRect">
            <a:avLst>
              <a:gd name="adj" fmla="val 21694"/>
            </a:avLst>
          </a:prstGeom>
          <a:solidFill>
            <a:srgbClr val="FABE3B"/>
          </a:solidFill>
          <a:ln w="12700" cap="flat">
            <a:noFill/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  <a:reflection blurRad="6350" stA="50000" endA="300" endPos="55000" dir="5400000" sy="-100000" algn="bl" rotWithShape="0"/>
          </a:effectLst>
        </p:spPr>
        <p:txBody>
          <a:bodyPr wrap="square" lIns="0" tIns="0" rIns="0" bIns="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24787B-13BE-1E23-3949-3E5E90149AEB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522259" y="10738553"/>
            <a:ext cx="1904024" cy="1130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629B93B5-C8B6-D588-E18F-7B619221FDF8}"/>
              </a:ext>
            </a:extLst>
          </p:cNvPr>
          <p:cNvSpPr/>
          <p:nvPr/>
        </p:nvSpPr>
        <p:spPr>
          <a:xfrm>
            <a:off x="3541059" y="9704885"/>
            <a:ext cx="1981200" cy="1772971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DD61CA-09A8-6DD7-1F40-F3DEB8A5A2E4}"/>
              </a:ext>
            </a:extLst>
          </p:cNvPr>
          <p:cNvSpPr txBox="1"/>
          <p:nvPr/>
        </p:nvSpPr>
        <p:spPr>
          <a:xfrm>
            <a:off x="4158767" y="9781516"/>
            <a:ext cx="82296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/>
                <a:ea typeface="Gill Sans"/>
                <a:cs typeface="Gill Sans"/>
                <a:sym typeface="Gill Sans"/>
              </a:rPr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C848F4-C769-FDDA-B3D0-8923CC70A2B4}"/>
              </a:ext>
            </a:extLst>
          </p:cNvPr>
          <p:cNvSpPr txBox="1"/>
          <p:nvPr/>
        </p:nvSpPr>
        <p:spPr>
          <a:xfrm>
            <a:off x="9622075" y="10179929"/>
            <a:ext cx="5897624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Use Google </a:t>
            </a:r>
            <a:r>
              <a:rPr kumimoji="0" lang="en-US" sz="40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Colab</a:t>
            </a:r>
            <a:r>
              <a:rPr kumimoji="0" lang="en-US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 as software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4B0DF7F-C5A6-7FD2-ED98-E470E34BA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760" y="2457306"/>
            <a:ext cx="6431280" cy="25165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614E3EE-440D-9C52-77E7-A1EFC3B0CC83}"/>
              </a:ext>
            </a:extLst>
          </p:cNvPr>
          <p:cNvSpPr txBox="1"/>
          <p:nvPr/>
        </p:nvSpPr>
        <p:spPr>
          <a:xfrm>
            <a:off x="10012680" y="494164"/>
            <a:ext cx="4358640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Tools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4964BE7-F8F5-4ADC-E031-F839A2E83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1554" y="2074286"/>
            <a:ext cx="3139712" cy="45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3047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400"/>
                            </p:stCondLst>
                            <p:childTnLst>
                              <p:par>
                                <p:cTn id="5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/>
      <p:bldP spid="15" grpId="0" animBg="1"/>
      <p:bldP spid="17" grpId="0" animBg="1"/>
      <p:bldP spid="18" grpId="0"/>
      <p:bldP spid="19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3CC9BE7-5948-4992-8D51-1DA23A2E5BF5}"/>
              </a:ext>
            </a:extLst>
          </p:cNvPr>
          <p:cNvGrpSpPr/>
          <p:nvPr/>
        </p:nvGrpSpPr>
        <p:grpSpPr>
          <a:xfrm>
            <a:off x="12241807" y="4084405"/>
            <a:ext cx="5823765" cy="3733800"/>
            <a:chOff x="6756570" y="2152623"/>
            <a:chExt cx="1591582" cy="1866900"/>
          </a:xfrm>
        </p:grpSpPr>
        <p:sp>
          <p:nvSpPr>
            <p:cNvPr id="3" name="Rectangle: Top Corners Rounded 2">
              <a:extLst>
                <a:ext uri="{FF2B5EF4-FFF2-40B4-BE49-F238E27FC236}">
                  <a16:creationId xmlns:a16="http://schemas.microsoft.com/office/drawing/2014/main" id="{FC900C28-FF5B-4738-B15A-DA1A556BE4A0}"/>
                </a:ext>
              </a:extLst>
            </p:cNvPr>
            <p:cNvSpPr/>
            <p:nvPr/>
          </p:nvSpPr>
          <p:spPr>
            <a:xfrm>
              <a:off x="6756570" y="2152623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2698EAD-E879-41D8-AB35-8B0CD1EFF0A9}"/>
                </a:ext>
              </a:extLst>
            </p:cNvPr>
            <p:cNvSpPr txBox="1"/>
            <p:nvPr/>
          </p:nvSpPr>
          <p:spPr>
            <a:xfrm>
              <a:off x="6900114" y="2209800"/>
              <a:ext cx="1311675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0" dirty="0">
                  <a:solidFill>
                    <a:srgbClr val="E6E7E9"/>
                  </a:solidFill>
                  <a:latin typeface="Tw Cen MT" panose="020B0602020104020603" pitchFamily="34" charset="0"/>
                </a:rPr>
                <a:t>3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D4FD916-9982-4C26-8840-4C110D0F1919}"/>
              </a:ext>
            </a:extLst>
          </p:cNvPr>
          <p:cNvGrpSpPr/>
          <p:nvPr/>
        </p:nvGrpSpPr>
        <p:grpSpPr>
          <a:xfrm>
            <a:off x="6177200" y="4111968"/>
            <a:ext cx="5734063" cy="3733800"/>
            <a:chOff x="3991395" y="2209800"/>
            <a:chExt cx="1591582" cy="1866900"/>
          </a:xfrm>
        </p:grpSpPr>
        <p:sp>
          <p:nvSpPr>
            <p:cNvPr id="7" name="Rectangle: Top Corners Rounded 6">
              <a:extLst>
                <a:ext uri="{FF2B5EF4-FFF2-40B4-BE49-F238E27FC236}">
                  <a16:creationId xmlns:a16="http://schemas.microsoft.com/office/drawing/2014/main" id="{A651FF2F-63F3-4ECE-8042-BB78094D9928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997D0D-2340-453B-B506-4B82A9988164}"/>
                </a:ext>
              </a:extLst>
            </p:cNvPr>
            <p:cNvSpPr txBox="1"/>
            <p:nvPr/>
          </p:nvSpPr>
          <p:spPr>
            <a:xfrm>
              <a:off x="4322479" y="2235222"/>
              <a:ext cx="894432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0" dirty="0">
                  <a:solidFill>
                    <a:srgbClr val="E6E7E9"/>
                  </a:solidFill>
                  <a:latin typeface="Tw Cen MT" panose="020B0602020104020603" pitchFamily="34" charset="0"/>
                </a:rPr>
                <a:t>2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2EBEE0-4492-45DE-A964-67E1F254A828}"/>
              </a:ext>
            </a:extLst>
          </p:cNvPr>
          <p:cNvGrpSpPr/>
          <p:nvPr/>
        </p:nvGrpSpPr>
        <p:grpSpPr>
          <a:xfrm>
            <a:off x="277395" y="4084405"/>
            <a:ext cx="5445027" cy="3733800"/>
            <a:chOff x="1482217" y="2235222"/>
            <a:chExt cx="1591582" cy="1866900"/>
          </a:xfrm>
        </p:grpSpPr>
        <p:sp>
          <p:nvSpPr>
            <p:cNvPr id="11" name="Rectangle: Top Corners Rounded 10">
              <a:extLst>
                <a:ext uri="{FF2B5EF4-FFF2-40B4-BE49-F238E27FC236}">
                  <a16:creationId xmlns:a16="http://schemas.microsoft.com/office/drawing/2014/main" id="{EDC9C1CA-E5FB-4409-AB11-A6D6F244BB04}"/>
                </a:ext>
              </a:extLst>
            </p:cNvPr>
            <p:cNvSpPr/>
            <p:nvPr/>
          </p:nvSpPr>
          <p:spPr>
            <a:xfrm>
              <a:off x="1482217" y="2235222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0E31D2-92C3-412D-9001-21FF69E56B85}"/>
                </a:ext>
              </a:extLst>
            </p:cNvPr>
            <p:cNvSpPr txBox="1"/>
            <p:nvPr/>
          </p:nvSpPr>
          <p:spPr>
            <a:xfrm>
              <a:off x="1843093" y="2285140"/>
              <a:ext cx="894432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0" dirty="0">
                  <a:solidFill>
                    <a:srgbClr val="E6E7E9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FFACF65-7AA1-4442-93B4-ED26212D6CE0}"/>
              </a:ext>
            </a:extLst>
          </p:cNvPr>
          <p:cNvSpPr/>
          <p:nvPr/>
        </p:nvSpPr>
        <p:spPr>
          <a:xfrm flipV="1">
            <a:off x="711888" y="6238871"/>
            <a:ext cx="4619713" cy="6063972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AECF6D-6C0C-4F48-8FBD-AB00305F2AC7}"/>
              </a:ext>
            </a:extLst>
          </p:cNvPr>
          <p:cNvSpPr/>
          <p:nvPr/>
        </p:nvSpPr>
        <p:spPr>
          <a:xfrm flipV="1">
            <a:off x="6571154" y="6256421"/>
            <a:ext cx="4861210" cy="5919537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361B01-03EA-4A3C-8B61-BEC6A891C530}"/>
              </a:ext>
            </a:extLst>
          </p:cNvPr>
          <p:cNvSpPr/>
          <p:nvPr/>
        </p:nvSpPr>
        <p:spPr>
          <a:xfrm flipV="1">
            <a:off x="12647165" y="6252105"/>
            <a:ext cx="4919441" cy="584189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D059CF-E439-4FFA-9F4D-8D4AEE67AF68}"/>
              </a:ext>
            </a:extLst>
          </p:cNvPr>
          <p:cNvSpPr txBox="1"/>
          <p:nvPr/>
        </p:nvSpPr>
        <p:spPr>
          <a:xfrm>
            <a:off x="1154198" y="7501741"/>
            <a:ext cx="3758781" cy="3170099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2">
                <a:lumMod val="40000"/>
                <a:lumOff val="60000"/>
              </a:scheme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Predict the behavior of a sequence of values over a time series</a:t>
            </a:r>
            <a:endParaRPr lang="en-US" sz="4000" dirty="0">
              <a:solidFill>
                <a:srgbClr val="A6A6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CB3ADA-5E88-43FD-BDE6-CF9A838CCEBF}"/>
              </a:ext>
            </a:extLst>
          </p:cNvPr>
          <p:cNvSpPr txBox="1"/>
          <p:nvPr/>
        </p:nvSpPr>
        <p:spPr>
          <a:xfrm>
            <a:off x="7217532" y="7704199"/>
            <a:ext cx="3482029" cy="193899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1828800" hangingPunct="1">
              <a:buClr>
                <a:srgbClr val="000000"/>
              </a:buClr>
              <a:defRPr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Powerful prediction algorithm</a:t>
            </a:r>
            <a:endParaRPr lang="en-US" sz="4000" dirty="0">
              <a:latin typeface="Arial" panose="020B0604020202020204" pitchFamily="34" charset="0"/>
              <a:ea typeface="Fira Sans"/>
              <a:cs typeface="Arial" panose="020B0604020202020204" pitchFamily="34" charset="0"/>
              <a:sym typeface="Fira San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669BBC-E05E-4A57-8B37-7C1ED4C4A29B}"/>
              </a:ext>
            </a:extLst>
          </p:cNvPr>
          <p:cNvSpPr txBox="1"/>
          <p:nvPr/>
        </p:nvSpPr>
        <p:spPr>
          <a:xfrm>
            <a:off x="13691009" y="7974550"/>
            <a:ext cx="3194425" cy="193899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1828800" hangingPunct="1">
              <a:buClr>
                <a:srgbClr val="000000"/>
              </a:buClr>
              <a:defRPr/>
            </a:pPr>
            <a:r>
              <a:rPr lang="en-US" sz="4000" dirty="0">
                <a:latin typeface="Arial"/>
                <a:cs typeface="Arial"/>
                <a:sym typeface="Arial"/>
              </a:rPr>
              <a:t>Work with trend and seasonality</a:t>
            </a:r>
            <a:endParaRPr lang="en-US" sz="40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376034-40CD-7332-81FE-CE9EC6B64E38}"/>
              </a:ext>
            </a:extLst>
          </p:cNvPr>
          <p:cNvSpPr txBox="1"/>
          <p:nvPr/>
        </p:nvSpPr>
        <p:spPr>
          <a:xfrm>
            <a:off x="5949848" y="1174275"/>
            <a:ext cx="119228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Holt Winters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B4AC4314-111A-C959-E028-AAB0230E35B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77841" y="11217877"/>
            <a:ext cx="2193774" cy="1703912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</a:effectLst>
        </p:spPr>
      </p:pic>
      <p:pic>
        <p:nvPicPr>
          <p:cNvPr id="17" name="Image" descr="Image">
            <a:extLst>
              <a:ext uri="{FF2B5EF4-FFF2-40B4-BE49-F238E27FC236}">
                <a16:creationId xmlns:a16="http://schemas.microsoft.com/office/drawing/2014/main" id="{74915F82-6F41-606B-1BDD-C7827D4CF10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807596" y="11345643"/>
            <a:ext cx="1941522" cy="1703913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</a:effectLst>
        </p:spPr>
      </p:pic>
      <p:pic>
        <p:nvPicPr>
          <p:cNvPr id="18" name="Image" descr="Image">
            <a:extLst>
              <a:ext uri="{FF2B5EF4-FFF2-40B4-BE49-F238E27FC236}">
                <a16:creationId xmlns:a16="http://schemas.microsoft.com/office/drawing/2014/main" id="{DA6C853A-4B46-85D0-6A40-3CC7AC88A50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7498946" y="11599694"/>
            <a:ext cx="1912839" cy="1703913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85B2ADA-F291-51FC-301F-DEA02FCDA405}"/>
              </a:ext>
            </a:extLst>
          </p:cNvPr>
          <p:cNvGrpSpPr/>
          <p:nvPr/>
        </p:nvGrpSpPr>
        <p:grpSpPr>
          <a:xfrm>
            <a:off x="18455365" y="4084405"/>
            <a:ext cx="5626117" cy="3733800"/>
            <a:chOff x="6756570" y="2152623"/>
            <a:chExt cx="1591582" cy="1866900"/>
          </a:xfrm>
        </p:grpSpPr>
        <p:sp>
          <p:nvSpPr>
            <p:cNvPr id="12" name="Rectangle: Top Corners Rounded 11">
              <a:extLst>
                <a:ext uri="{FF2B5EF4-FFF2-40B4-BE49-F238E27FC236}">
                  <a16:creationId xmlns:a16="http://schemas.microsoft.com/office/drawing/2014/main" id="{ABDCA194-7771-8E1B-34A1-DB0128C8DC9E}"/>
                </a:ext>
              </a:extLst>
            </p:cNvPr>
            <p:cNvSpPr/>
            <p:nvPr/>
          </p:nvSpPr>
          <p:spPr>
            <a:xfrm>
              <a:off x="6756570" y="2152623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DBE286A-292C-BAB4-794E-FC6CB366B1EC}"/>
                </a:ext>
              </a:extLst>
            </p:cNvPr>
            <p:cNvSpPr txBox="1"/>
            <p:nvPr/>
          </p:nvSpPr>
          <p:spPr>
            <a:xfrm>
              <a:off x="6900114" y="2209800"/>
              <a:ext cx="1311675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0" dirty="0">
                  <a:solidFill>
                    <a:srgbClr val="E6E7E9"/>
                  </a:solidFill>
                  <a:latin typeface="Tw Cen MT" panose="020B0602020104020603" pitchFamily="34" charset="0"/>
                </a:rPr>
                <a:t>4</a:t>
              </a: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B2F3F73-E32C-D398-DA63-C6AB0078316A}"/>
              </a:ext>
            </a:extLst>
          </p:cNvPr>
          <p:cNvSpPr/>
          <p:nvPr/>
        </p:nvSpPr>
        <p:spPr>
          <a:xfrm flipV="1">
            <a:off x="18806159" y="6322476"/>
            <a:ext cx="4865953" cy="5841895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782FDF-24DE-E50E-AD08-059BE69F99A3}"/>
              </a:ext>
            </a:extLst>
          </p:cNvPr>
          <p:cNvSpPr txBox="1"/>
          <p:nvPr/>
        </p:nvSpPr>
        <p:spPr>
          <a:xfrm>
            <a:off x="19863672" y="7909278"/>
            <a:ext cx="3194425" cy="324704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1828800" hangingPunct="1">
              <a:buClr>
                <a:srgbClr val="000000"/>
              </a:buClr>
              <a:defRPr/>
            </a:pPr>
            <a:r>
              <a:rPr lang="en-US" sz="4100" dirty="0"/>
              <a:t>Exponentially decreasing in relation to the historical data</a:t>
            </a:r>
            <a:endParaRPr lang="en-US" sz="4100" dirty="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FB57C2E-CF06-DD0D-136C-A287B613C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7740" y="2671610"/>
            <a:ext cx="3139712" cy="457240"/>
          </a:xfrm>
          <a:prstGeom prst="rect">
            <a:avLst/>
          </a:prstGeom>
        </p:spPr>
      </p:pic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C27F7B6-074A-E866-DCD3-1CD77F95488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2132684" y="13115174"/>
            <a:ext cx="410369" cy="471924"/>
          </a:xfrm>
        </p:spPr>
        <p:txBody>
          <a:bodyPr/>
          <a:lstStyle/>
          <a:p>
            <a:fld id="{86CB4B4D-7CA3-9044-876B-883B54F8677D}" type="slidenum">
              <a:rPr lang="en-US" smtClean="0"/>
              <a:t>15</a:t>
            </a:fld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5B420E8-3EA8-60AB-9D19-4F9C703D95C1}"/>
              </a:ext>
            </a:extLst>
          </p:cNvPr>
          <p:cNvSpPr/>
          <p:nvPr/>
        </p:nvSpPr>
        <p:spPr>
          <a:xfrm>
            <a:off x="11980465" y="13081000"/>
            <a:ext cx="714809" cy="471924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7101267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3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3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3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8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3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8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3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8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3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800"/>
                            </p:stCondLst>
                            <p:childTnLst>
                              <p:par>
                                <p:cTn id="7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9" grpId="0"/>
      <p:bldP spid="22" grpId="0"/>
      <p:bldP spid="25" grpId="0"/>
      <p:bldP spid="29" grpId="0"/>
      <p:bldP spid="21" grpId="0" animBg="1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rapezoid 6">
            <a:extLst>
              <a:ext uri="{FF2B5EF4-FFF2-40B4-BE49-F238E27FC236}">
                <a16:creationId xmlns:a16="http://schemas.microsoft.com/office/drawing/2014/main" id="{3B937E33-48A3-4276-AA11-BC97061C1A21}"/>
              </a:ext>
            </a:extLst>
          </p:cNvPr>
          <p:cNvSpPr/>
          <p:nvPr/>
        </p:nvSpPr>
        <p:spPr>
          <a:xfrm>
            <a:off x="3229582" y="2930952"/>
            <a:ext cx="18054540" cy="1486988"/>
          </a:xfrm>
          <a:custGeom>
            <a:avLst/>
            <a:gdLst>
              <a:gd name="connsiteX0" fmla="*/ 0 w 9404333"/>
              <a:gd name="connsiteY0" fmla="*/ 554807 h 554807"/>
              <a:gd name="connsiteX1" fmla="*/ 138702 w 9404333"/>
              <a:gd name="connsiteY1" fmla="*/ 0 h 554807"/>
              <a:gd name="connsiteX2" fmla="*/ 9265631 w 9404333"/>
              <a:gd name="connsiteY2" fmla="*/ 0 h 554807"/>
              <a:gd name="connsiteX3" fmla="*/ 9404333 w 9404333"/>
              <a:gd name="connsiteY3" fmla="*/ 554807 h 554807"/>
              <a:gd name="connsiteX4" fmla="*/ 0 w 9404333"/>
              <a:gd name="connsiteY4" fmla="*/ 554807 h 554807"/>
              <a:gd name="connsiteX0" fmla="*/ 267698 w 9265631"/>
              <a:gd name="connsiteY0" fmla="*/ 583836 h 583836"/>
              <a:gd name="connsiteX1" fmla="*/ 0 w 9265631"/>
              <a:gd name="connsiteY1" fmla="*/ 0 h 583836"/>
              <a:gd name="connsiteX2" fmla="*/ 9126929 w 9265631"/>
              <a:gd name="connsiteY2" fmla="*/ 0 h 583836"/>
              <a:gd name="connsiteX3" fmla="*/ 9265631 w 9265631"/>
              <a:gd name="connsiteY3" fmla="*/ 554807 h 583836"/>
              <a:gd name="connsiteX4" fmla="*/ 267698 w 9265631"/>
              <a:gd name="connsiteY4" fmla="*/ 583836 h 583836"/>
              <a:gd name="connsiteX0" fmla="*/ 398326 w 9396259"/>
              <a:gd name="connsiteY0" fmla="*/ 743494 h 743494"/>
              <a:gd name="connsiteX1" fmla="*/ 0 w 9396259"/>
              <a:gd name="connsiteY1" fmla="*/ 0 h 743494"/>
              <a:gd name="connsiteX2" fmla="*/ 9257557 w 9396259"/>
              <a:gd name="connsiteY2" fmla="*/ 159658 h 743494"/>
              <a:gd name="connsiteX3" fmla="*/ 9396259 w 9396259"/>
              <a:gd name="connsiteY3" fmla="*/ 714465 h 743494"/>
              <a:gd name="connsiteX4" fmla="*/ 398326 w 9396259"/>
              <a:gd name="connsiteY4" fmla="*/ 743494 h 743494"/>
              <a:gd name="connsiteX0" fmla="*/ 398326 w 9396259"/>
              <a:gd name="connsiteY0" fmla="*/ 743494 h 743494"/>
              <a:gd name="connsiteX1" fmla="*/ 0 w 9396259"/>
              <a:gd name="connsiteY1" fmla="*/ 0 h 743494"/>
              <a:gd name="connsiteX2" fmla="*/ 9286586 w 9396259"/>
              <a:gd name="connsiteY2" fmla="*/ 116116 h 743494"/>
              <a:gd name="connsiteX3" fmla="*/ 9396259 w 9396259"/>
              <a:gd name="connsiteY3" fmla="*/ 714465 h 743494"/>
              <a:gd name="connsiteX4" fmla="*/ 398326 w 9396259"/>
              <a:gd name="connsiteY4" fmla="*/ 743494 h 743494"/>
              <a:gd name="connsiteX0" fmla="*/ 398326 w 9410774"/>
              <a:gd name="connsiteY0" fmla="*/ 743494 h 743494"/>
              <a:gd name="connsiteX1" fmla="*/ 0 w 9410774"/>
              <a:gd name="connsiteY1" fmla="*/ 0 h 743494"/>
              <a:gd name="connsiteX2" fmla="*/ 9286586 w 9410774"/>
              <a:gd name="connsiteY2" fmla="*/ 116116 h 743494"/>
              <a:gd name="connsiteX3" fmla="*/ 9410774 w 9410774"/>
              <a:gd name="connsiteY3" fmla="*/ 685436 h 743494"/>
              <a:gd name="connsiteX4" fmla="*/ 398326 w 9410774"/>
              <a:gd name="connsiteY4" fmla="*/ 743494 h 743494"/>
              <a:gd name="connsiteX0" fmla="*/ 398326 w 9410774"/>
              <a:gd name="connsiteY0" fmla="*/ 743494 h 743494"/>
              <a:gd name="connsiteX1" fmla="*/ 0 w 9410774"/>
              <a:gd name="connsiteY1" fmla="*/ 0 h 743494"/>
              <a:gd name="connsiteX2" fmla="*/ 9141443 w 9410774"/>
              <a:gd name="connsiteY2" fmla="*/ 217716 h 743494"/>
              <a:gd name="connsiteX3" fmla="*/ 9410774 w 9410774"/>
              <a:gd name="connsiteY3" fmla="*/ 685436 h 743494"/>
              <a:gd name="connsiteX4" fmla="*/ 398326 w 9410774"/>
              <a:gd name="connsiteY4" fmla="*/ 743494 h 743494"/>
              <a:gd name="connsiteX0" fmla="*/ 398326 w 9410774"/>
              <a:gd name="connsiteY0" fmla="*/ 743494 h 743494"/>
              <a:gd name="connsiteX1" fmla="*/ 0 w 9410774"/>
              <a:gd name="connsiteY1" fmla="*/ 0 h 743494"/>
              <a:gd name="connsiteX2" fmla="*/ 9141443 w 9410774"/>
              <a:gd name="connsiteY2" fmla="*/ 145145 h 743494"/>
              <a:gd name="connsiteX3" fmla="*/ 9410774 w 9410774"/>
              <a:gd name="connsiteY3" fmla="*/ 685436 h 743494"/>
              <a:gd name="connsiteX4" fmla="*/ 398326 w 9410774"/>
              <a:gd name="connsiteY4" fmla="*/ 743494 h 743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0774" h="743494">
                <a:moveTo>
                  <a:pt x="398326" y="743494"/>
                </a:moveTo>
                <a:lnTo>
                  <a:pt x="0" y="0"/>
                </a:lnTo>
                <a:lnTo>
                  <a:pt x="9141443" y="145145"/>
                </a:lnTo>
                <a:lnTo>
                  <a:pt x="9410774" y="685436"/>
                </a:lnTo>
                <a:lnTo>
                  <a:pt x="398326" y="743494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74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60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770B1AF-50EA-4B04-8D16-FFD8EAD8D549}"/>
              </a:ext>
            </a:extLst>
          </p:cNvPr>
          <p:cNvSpPr/>
          <p:nvPr/>
        </p:nvSpPr>
        <p:spPr>
          <a:xfrm>
            <a:off x="649709" y="2652760"/>
            <a:ext cx="23341255" cy="15311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190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9C3D2FB-878E-4317-B67F-993A16206C10}"/>
              </a:ext>
            </a:extLst>
          </p:cNvPr>
          <p:cNvSpPr/>
          <p:nvPr/>
        </p:nvSpPr>
        <p:spPr>
          <a:xfrm>
            <a:off x="1692354" y="3062346"/>
            <a:ext cx="20721706" cy="51551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90A4C6-0ACE-4A8F-802F-CA2D618C13AC}"/>
              </a:ext>
            </a:extLst>
          </p:cNvPr>
          <p:cNvGrpSpPr/>
          <p:nvPr/>
        </p:nvGrpSpPr>
        <p:grpSpPr>
          <a:xfrm>
            <a:off x="12681867" y="2930952"/>
            <a:ext cx="5400886" cy="10788784"/>
            <a:chOff x="8251504" y="435429"/>
            <a:chExt cx="2700443" cy="5917233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CB42899-DD88-45DE-930E-0A28FB23B5EF}"/>
                </a:ext>
              </a:extLst>
            </p:cNvPr>
            <p:cNvSpPr/>
            <p:nvPr/>
          </p:nvSpPr>
          <p:spPr>
            <a:xfrm>
              <a:off x="8251504" y="3248093"/>
              <a:ext cx="2700443" cy="3024251"/>
            </a:xfrm>
            <a:custGeom>
              <a:avLst/>
              <a:gdLst>
                <a:gd name="connsiteX0" fmla="*/ 1104314 w 2208628"/>
                <a:gd name="connsiteY0" fmla="*/ 124227 h 2208628"/>
                <a:gd name="connsiteX1" fmla="*/ 996529 w 2208628"/>
                <a:gd name="connsiteY1" fmla="*/ 232012 h 2208628"/>
                <a:gd name="connsiteX2" fmla="*/ 1104314 w 2208628"/>
                <a:gd name="connsiteY2" fmla="*/ 339797 h 2208628"/>
                <a:gd name="connsiteX3" fmla="*/ 1212099 w 2208628"/>
                <a:gd name="connsiteY3" fmla="*/ 232012 h 2208628"/>
                <a:gd name="connsiteX4" fmla="*/ 1104314 w 2208628"/>
                <a:gd name="connsiteY4" fmla="*/ 124227 h 2208628"/>
                <a:gd name="connsiteX5" fmla="*/ 1104314 w 2208628"/>
                <a:gd name="connsiteY5" fmla="*/ 0 h 2208628"/>
                <a:gd name="connsiteX6" fmla="*/ 2208628 w 2208628"/>
                <a:gd name="connsiteY6" fmla="*/ 1104314 h 2208628"/>
                <a:gd name="connsiteX7" fmla="*/ 1104314 w 2208628"/>
                <a:gd name="connsiteY7" fmla="*/ 2208628 h 2208628"/>
                <a:gd name="connsiteX8" fmla="*/ 0 w 2208628"/>
                <a:gd name="connsiteY8" fmla="*/ 1104314 h 2208628"/>
                <a:gd name="connsiteX9" fmla="*/ 1104314 w 2208628"/>
                <a:gd name="connsiteY9" fmla="*/ 0 h 220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8628" h="2208628">
                  <a:moveTo>
                    <a:pt x="1104314" y="124227"/>
                  </a:moveTo>
                  <a:cubicBezTo>
                    <a:pt x="1044786" y="124227"/>
                    <a:pt x="996529" y="172484"/>
                    <a:pt x="996529" y="232012"/>
                  </a:cubicBezTo>
                  <a:cubicBezTo>
                    <a:pt x="996529" y="291540"/>
                    <a:pt x="1044786" y="339797"/>
                    <a:pt x="1104314" y="339797"/>
                  </a:cubicBezTo>
                  <a:cubicBezTo>
                    <a:pt x="1163842" y="339797"/>
                    <a:pt x="1212099" y="291540"/>
                    <a:pt x="1212099" y="232012"/>
                  </a:cubicBezTo>
                  <a:cubicBezTo>
                    <a:pt x="1212099" y="172484"/>
                    <a:pt x="1163842" y="124227"/>
                    <a:pt x="1104314" y="124227"/>
                  </a:cubicBezTo>
                  <a:close/>
                  <a:moveTo>
                    <a:pt x="1104314" y="0"/>
                  </a:moveTo>
                  <a:cubicBezTo>
                    <a:pt x="1714210" y="0"/>
                    <a:pt x="2208628" y="494418"/>
                    <a:pt x="2208628" y="1104314"/>
                  </a:cubicBezTo>
                  <a:cubicBezTo>
                    <a:pt x="2208628" y="1714210"/>
                    <a:pt x="1714210" y="2208628"/>
                    <a:pt x="1104314" y="2208628"/>
                  </a:cubicBezTo>
                  <a:cubicBezTo>
                    <a:pt x="494418" y="2208628"/>
                    <a:pt x="0" y="1714210"/>
                    <a:pt x="0" y="1104314"/>
                  </a:cubicBezTo>
                  <a:cubicBezTo>
                    <a:pt x="0" y="494418"/>
                    <a:pt x="494418" y="0"/>
                    <a:pt x="110431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0066">
                    <a:alpha val="49804"/>
                  </a:srgbClr>
                </a:gs>
                <a:gs pos="100000">
                  <a:srgbClr val="FF3399">
                    <a:alpha val="69804"/>
                  </a:srgbClr>
                </a:gs>
              </a:gsLst>
              <a:lin ang="0" scaled="0"/>
              <a:tileRect/>
            </a:gradFill>
            <a:ln>
              <a:gradFill>
                <a:gsLst>
                  <a:gs pos="0">
                    <a:srgbClr val="FF0066"/>
                  </a:gs>
                  <a:gs pos="100000">
                    <a:srgbClr val="FF3399">
                      <a:alpha val="0"/>
                    </a:srgbClr>
                  </a:gs>
                </a:gsLst>
                <a:lin ang="19200000" scaled="0"/>
              </a:gradFill>
            </a:ln>
            <a:effectLst>
              <a:innerShdw blurRad="317500" dir="8400000">
                <a:schemeClr val="bg1"/>
              </a:innerShdw>
              <a:reflection blurRad="6350" stA="35000" endPos="90000" dir="5400000" sy="-100000" algn="bl" rotWithShape="0"/>
            </a:effectLst>
            <a:scene3d>
              <a:camera prst="orthographicFront"/>
              <a:lightRig rig="chilly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A28B76C-5107-436E-B803-6592BADC7185}"/>
                </a:ext>
              </a:extLst>
            </p:cNvPr>
            <p:cNvGrpSpPr/>
            <p:nvPr/>
          </p:nvGrpSpPr>
          <p:grpSpPr>
            <a:xfrm>
              <a:off x="9217095" y="435429"/>
              <a:ext cx="769257" cy="769257"/>
              <a:chOff x="7255412" y="400287"/>
              <a:chExt cx="769257" cy="769257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AE32F8C6-A1E2-4A41-ACB9-A9D887FE8A80}"/>
                  </a:ext>
                </a:extLst>
              </p:cNvPr>
              <p:cNvSpPr/>
              <p:nvPr/>
            </p:nvSpPr>
            <p:spPr>
              <a:xfrm>
                <a:off x="7255412" y="400287"/>
                <a:ext cx="769257" cy="76925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 dirty="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08B37D97-0B59-4F86-8678-171A761C541D}"/>
                  </a:ext>
                </a:extLst>
              </p:cNvPr>
              <p:cNvSpPr/>
              <p:nvPr/>
            </p:nvSpPr>
            <p:spPr>
              <a:xfrm>
                <a:off x="7430721" y="575111"/>
                <a:ext cx="418638" cy="418638"/>
              </a:xfrm>
              <a:prstGeom prst="ellipse">
                <a:avLst/>
              </a:prstGeom>
              <a:gradFill flip="none" rotWithShape="1">
                <a:gsLst>
                  <a:gs pos="0">
                    <a:srgbClr val="92D050"/>
                  </a:gs>
                  <a:gs pos="100000">
                    <a:srgbClr val="FF3399"/>
                  </a:gs>
                </a:gsLst>
                <a:lin ang="0" scaled="0"/>
                <a:tileRect/>
              </a:gradFill>
              <a:ln>
                <a:gradFill>
                  <a:gsLst>
                    <a:gs pos="0">
                      <a:srgbClr val="FF0066"/>
                    </a:gs>
                    <a:gs pos="100000">
                      <a:srgbClr val="FF3399">
                        <a:alpha val="0"/>
                      </a:srgbClr>
                    </a:gs>
                  </a:gsLst>
                  <a:lin ang="19200000" scaled="0"/>
                </a:gradFill>
              </a:ln>
              <a:effectLst>
                <a:innerShdw blurRad="317500" dir="8400000">
                  <a:schemeClr val="bg1"/>
                </a:innerShdw>
              </a:effectLst>
              <a:scene3d>
                <a:camera prst="orthographicFront"/>
                <a:lightRig rig="chilly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6000" dirty="0"/>
                  <a:t>3</a:t>
                </a:r>
              </a:p>
            </p:txBody>
          </p: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5D97D61-3B74-473E-B47D-20E6942675C3}"/>
                </a:ext>
              </a:extLst>
            </p:cNvPr>
            <p:cNvCxnSpPr>
              <a:cxnSpLocks/>
              <a:stCxn id="36" idx="4"/>
            </p:cNvCxnSpPr>
            <p:nvPr/>
          </p:nvCxnSpPr>
          <p:spPr>
            <a:xfrm>
              <a:off x="9601724" y="1204686"/>
              <a:ext cx="1" cy="20434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46CD492D-9EE2-49DC-BCB4-B7D0D832510B}"/>
                </a:ext>
              </a:extLst>
            </p:cNvPr>
            <p:cNvSpPr/>
            <p:nvPr/>
          </p:nvSpPr>
          <p:spPr>
            <a:xfrm>
              <a:off x="9122863" y="6281665"/>
              <a:ext cx="1794737" cy="7099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4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D617B1A-622D-4DC3-909F-3F23E8D088BD}"/>
                </a:ext>
              </a:extLst>
            </p:cNvPr>
            <p:cNvSpPr txBox="1"/>
            <p:nvPr/>
          </p:nvSpPr>
          <p:spPr>
            <a:xfrm>
              <a:off x="9217095" y="4460136"/>
              <a:ext cx="1700505" cy="236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E74503D-3E31-4501-ACC1-9E54432DCB14}"/>
              </a:ext>
            </a:extLst>
          </p:cNvPr>
          <p:cNvGrpSpPr/>
          <p:nvPr/>
        </p:nvGrpSpPr>
        <p:grpSpPr>
          <a:xfrm>
            <a:off x="6487671" y="2930952"/>
            <a:ext cx="5845672" cy="10897274"/>
            <a:chOff x="4692221" y="359569"/>
            <a:chExt cx="2922836" cy="5457301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57E04C9-A934-4BBF-93A0-2A48D7BB8F9B}"/>
                </a:ext>
              </a:extLst>
            </p:cNvPr>
            <p:cNvSpPr/>
            <p:nvPr/>
          </p:nvSpPr>
          <p:spPr>
            <a:xfrm>
              <a:off x="4692221" y="2969421"/>
              <a:ext cx="2922836" cy="2769377"/>
            </a:xfrm>
            <a:custGeom>
              <a:avLst/>
              <a:gdLst>
                <a:gd name="connsiteX0" fmla="*/ 1104314 w 2208628"/>
                <a:gd name="connsiteY0" fmla="*/ 143598 h 2208628"/>
                <a:gd name="connsiteX1" fmla="*/ 996529 w 2208628"/>
                <a:gd name="connsiteY1" fmla="*/ 251383 h 2208628"/>
                <a:gd name="connsiteX2" fmla="*/ 1104314 w 2208628"/>
                <a:gd name="connsiteY2" fmla="*/ 359168 h 2208628"/>
                <a:gd name="connsiteX3" fmla="*/ 1212099 w 2208628"/>
                <a:gd name="connsiteY3" fmla="*/ 251383 h 2208628"/>
                <a:gd name="connsiteX4" fmla="*/ 1104314 w 2208628"/>
                <a:gd name="connsiteY4" fmla="*/ 143598 h 2208628"/>
                <a:gd name="connsiteX5" fmla="*/ 1104314 w 2208628"/>
                <a:gd name="connsiteY5" fmla="*/ 0 h 2208628"/>
                <a:gd name="connsiteX6" fmla="*/ 2208628 w 2208628"/>
                <a:gd name="connsiteY6" fmla="*/ 1104314 h 2208628"/>
                <a:gd name="connsiteX7" fmla="*/ 1104314 w 2208628"/>
                <a:gd name="connsiteY7" fmla="*/ 2208628 h 2208628"/>
                <a:gd name="connsiteX8" fmla="*/ 0 w 2208628"/>
                <a:gd name="connsiteY8" fmla="*/ 1104314 h 2208628"/>
                <a:gd name="connsiteX9" fmla="*/ 1104314 w 2208628"/>
                <a:gd name="connsiteY9" fmla="*/ 0 h 220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8628" h="2208628">
                  <a:moveTo>
                    <a:pt x="1104314" y="143598"/>
                  </a:moveTo>
                  <a:cubicBezTo>
                    <a:pt x="1044786" y="143598"/>
                    <a:pt x="996529" y="191855"/>
                    <a:pt x="996529" y="251383"/>
                  </a:cubicBezTo>
                  <a:cubicBezTo>
                    <a:pt x="996529" y="310911"/>
                    <a:pt x="1044786" y="359168"/>
                    <a:pt x="1104314" y="359168"/>
                  </a:cubicBezTo>
                  <a:cubicBezTo>
                    <a:pt x="1163842" y="359168"/>
                    <a:pt x="1212099" y="310911"/>
                    <a:pt x="1212099" y="251383"/>
                  </a:cubicBezTo>
                  <a:cubicBezTo>
                    <a:pt x="1212099" y="191855"/>
                    <a:pt x="1163842" y="143598"/>
                    <a:pt x="1104314" y="143598"/>
                  </a:cubicBezTo>
                  <a:close/>
                  <a:moveTo>
                    <a:pt x="1104314" y="0"/>
                  </a:moveTo>
                  <a:cubicBezTo>
                    <a:pt x="1714210" y="0"/>
                    <a:pt x="2208628" y="494418"/>
                    <a:pt x="2208628" y="1104314"/>
                  </a:cubicBezTo>
                  <a:cubicBezTo>
                    <a:pt x="2208628" y="1714210"/>
                    <a:pt x="1714210" y="2208628"/>
                    <a:pt x="1104314" y="2208628"/>
                  </a:cubicBezTo>
                  <a:cubicBezTo>
                    <a:pt x="494418" y="2208628"/>
                    <a:pt x="0" y="1714210"/>
                    <a:pt x="0" y="1104314"/>
                  </a:cubicBezTo>
                  <a:cubicBezTo>
                    <a:pt x="0" y="494418"/>
                    <a:pt x="494418" y="0"/>
                    <a:pt x="110431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9900">
                    <a:lumMod val="88000"/>
                    <a:lumOff val="12000"/>
                    <a:alpha val="50000"/>
                  </a:srgbClr>
                </a:gs>
                <a:gs pos="100000">
                  <a:srgbClr val="FFCC00">
                    <a:alpha val="70000"/>
                  </a:srgbClr>
                </a:gs>
              </a:gsLst>
              <a:lin ang="0" scaled="1"/>
              <a:tileRect/>
            </a:gradFill>
            <a:ln>
              <a:gradFill>
                <a:gsLst>
                  <a:gs pos="0">
                    <a:srgbClr val="FF9900"/>
                  </a:gs>
                  <a:gs pos="100000">
                    <a:srgbClr val="FFCC00">
                      <a:alpha val="0"/>
                    </a:srgbClr>
                  </a:gs>
                </a:gsLst>
                <a:lin ang="19200000" scaled="0"/>
              </a:gradFill>
            </a:ln>
            <a:effectLst>
              <a:innerShdw blurRad="317500" dir="8400000">
                <a:schemeClr val="bg1"/>
              </a:innerShdw>
              <a:reflection blurRad="6350" stA="35000" endPos="90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0D0F899-833F-420E-82CB-CA929109DE37}"/>
                </a:ext>
              </a:extLst>
            </p:cNvPr>
            <p:cNvGrpSpPr/>
            <p:nvPr/>
          </p:nvGrpSpPr>
          <p:grpSpPr>
            <a:xfrm>
              <a:off x="5588567" y="359569"/>
              <a:ext cx="769257" cy="769257"/>
              <a:chOff x="4498870" y="400287"/>
              <a:chExt cx="769257" cy="769257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96746E8F-9175-45A0-A65A-11E5F0492B2D}"/>
                  </a:ext>
                </a:extLst>
              </p:cNvPr>
              <p:cNvSpPr/>
              <p:nvPr/>
            </p:nvSpPr>
            <p:spPr>
              <a:xfrm>
                <a:off x="4498870" y="400287"/>
                <a:ext cx="769257" cy="76925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2897699-3D79-4867-97B6-52C3DCD0AE86}"/>
                  </a:ext>
                </a:extLst>
              </p:cNvPr>
              <p:cNvSpPr/>
              <p:nvPr/>
            </p:nvSpPr>
            <p:spPr>
              <a:xfrm>
                <a:off x="4674179" y="575111"/>
                <a:ext cx="418638" cy="418638"/>
              </a:xfrm>
              <a:prstGeom prst="ellipse">
                <a:avLst/>
              </a:prstGeom>
              <a:solidFill>
                <a:srgbClr val="008000"/>
              </a:solidFill>
              <a:ln>
                <a:gradFill>
                  <a:gsLst>
                    <a:gs pos="0">
                      <a:srgbClr val="FF9900"/>
                    </a:gs>
                    <a:gs pos="100000">
                      <a:srgbClr val="FFCC00">
                        <a:alpha val="0"/>
                      </a:srgbClr>
                    </a:gs>
                  </a:gsLst>
                  <a:lin ang="19200000" scaled="0"/>
                </a:gradFill>
              </a:ln>
              <a:effectLst>
                <a:innerShdw blurRad="317500" dir="84000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6000" dirty="0"/>
                  <a:t>2</a:t>
                </a:r>
              </a:p>
            </p:txBody>
          </p: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CCF36B1-C983-4D8D-A2BC-232598546795}"/>
                </a:ext>
              </a:extLst>
            </p:cNvPr>
            <p:cNvCxnSpPr>
              <a:cxnSpLocks/>
              <a:stCxn id="32" idx="4"/>
            </p:cNvCxnSpPr>
            <p:nvPr/>
          </p:nvCxnSpPr>
          <p:spPr>
            <a:xfrm>
              <a:off x="5973196" y="1128826"/>
              <a:ext cx="27168" cy="18921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F52D426-5001-48C3-B633-FA67C69E28CE}"/>
                </a:ext>
              </a:extLst>
            </p:cNvPr>
            <p:cNvSpPr/>
            <p:nvPr/>
          </p:nvSpPr>
          <p:spPr>
            <a:xfrm>
              <a:off x="5240075" y="5745873"/>
              <a:ext cx="1794737" cy="7099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4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09F264B7-FAB8-4337-8D9F-01D2ABEA3A3D}"/>
                </a:ext>
              </a:extLst>
            </p:cNvPr>
            <p:cNvSpPr txBox="1"/>
            <p:nvPr/>
          </p:nvSpPr>
          <p:spPr>
            <a:xfrm>
              <a:off x="5540593" y="3920004"/>
              <a:ext cx="92366" cy="253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9257BD5-7609-4C83-AD03-33FF14164024}"/>
              </a:ext>
            </a:extLst>
          </p:cNvPr>
          <p:cNvGrpSpPr/>
          <p:nvPr/>
        </p:nvGrpSpPr>
        <p:grpSpPr>
          <a:xfrm>
            <a:off x="146703" y="2751280"/>
            <a:ext cx="5906350" cy="11076946"/>
            <a:chOff x="1015873" y="400287"/>
            <a:chExt cx="2953175" cy="5714698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1BC12887-63DE-4338-9904-5BC6DB12E994}"/>
                </a:ext>
              </a:extLst>
            </p:cNvPr>
            <p:cNvSpPr/>
            <p:nvPr/>
          </p:nvSpPr>
          <p:spPr>
            <a:xfrm>
              <a:off x="1480949" y="6043988"/>
              <a:ext cx="1794737" cy="7099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4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899EDD3-847E-47AF-8465-D234924B1AA2}"/>
                </a:ext>
              </a:extLst>
            </p:cNvPr>
            <p:cNvSpPr/>
            <p:nvPr/>
          </p:nvSpPr>
          <p:spPr>
            <a:xfrm>
              <a:off x="1015873" y="3247939"/>
              <a:ext cx="2953175" cy="2762532"/>
            </a:xfrm>
            <a:custGeom>
              <a:avLst/>
              <a:gdLst>
                <a:gd name="connsiteX0" fmla="*/ 1104314 w 2208628"/>
                <a:gd name="connsiteY0" fmla="*/ 115856 h 2208628"/>
                <a:gd name="connsiteX1" fmla="*/ 996529 w 2208628"/>
                <a:gd name="connsiteY1" fmla="*/ 223641 h 2208628"/>
                <a:gd name="connsiteX2" fmla="*/ 1104314 w 2208628"/>
                <a:gd name="connsiteY2" fmla="*/ 331426 h 2208628"/>
                <a:gd name="connsiteX3" fmla="*/ 1212099 w 2208628"/>
                <a:gd name="connsiteY3" fmla="*/ 223641 h 2208628"/>
                <a:gd name="connsiteX4" fmla="*/ 1104314 w 2208628"/>
                <a:gd name="connsiteY4" fmla="*/ 115856 h 2208628"/>
                <a:gd name="connsiteX5" fmla="*/ 1104314 w 2208628"/>
                <a:gd name="connsiteY5" fmla="*/ 0 h 2208628"/>
                <a:gd name="connsiteX6" fmla="*/ 2208628 w 2208628"/>
                <a:gd name="connsiteY6" fmla="*/ 1104314 h 2208628"/>
                <a:gd name="connsiteX7" fmla="*/ 1104314 w 2208628"/>
                <a:gd name="connsiteY7" fmla="*/ 2208628 h 2208628"/>
                <a:gd name="connsiteX8" fmla="*/ 0 w 2208628"/>
                <a:gd name="connsiteY8" fmla="*/ 1104314 h 2208628"/>
                <a:gd name="connsiteX9" fmla="*/ 1104314 w 2208628"/>
                <a:gd name="connsiteY9" fmla="*/ 0 h 220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8628" h="2208628">
                  <a:moveTo>
                    <a:pt x="1104314" y="115856"/>
                  </a:moveTo>
                  <a:cubicBezTo>
                    <a:pt x="1044786" y="115856"/>
                    <a:pt x="996529" y="164113"/>
                    <a:pt x="996529" y="223641"/>
                  </a:cubicBezTo>
                  <a:cubicBezTo>
                    <a:pt x="996529" y="283169"/>
                    <a:pt x="1044786" y="331426"/>
                    <a:pt x="1104314" y="331426"/>
                  </a:cubicBezTo>
                  <a:cubicBezTo>
                    <a:pt x="1163842" y="331426"/>
                    <a:pt x="1212099" y="283169"/>
                    <a:pt x="1212099" y="223641"/>
                  </a:cubicBezTo>
                  <a:cubicBezTo>
                    <a:pt x="1212099" y="164113"/>
                    <a:pt x="1163842" y="115856"/>
                    <a:pt x="1104314" y="115856"/>
                  </a:cubicBezTo>
                  <a:close/>
                  <a:moveTo>
                    <a:pt x="1104314" y="0"/>
                  </a:moveTo>
                  <a:cubicBezTo>
                    <a:pt x="1714210" y="0"/>
                    <a:pt x="2208628" y="494418"/>
                    <a:pt x="2208628" y="1104314"/>
                  </a:cubicBezTo>
                  <a:cubicBezTo>
                    <a:pt x="2208628" y="1714210"/>
                    <a:pt x="1714210" y="2208628"/>
                    <a:pt x="1104314" y="2208628"/>
                  </a:cubicBezTo>
                  <a:cubicBezTo>
                    <a:pt x="494418" y="2208628"/>
                    <a:pt x="0" y="1714210"/>
                    <a:pt x="0" y="1104314"/>
                  </a:cubicBezTo>
                  <a:cubicBezTo>
                    <a:pt x="0" y="494418"/>
                    <a:pt x="494418" y="0"/>
                    <a:pt x="110431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33CC33">
                    <a:alpha val="49804"/>
                  </a:srgbClr>
                </a:gs>
                <a:gs pos="100000">
                  <a:srgbClr val="00FF00">
                    <a:alpha val="69804"/>
                  </a:srgbClr>
                </a:gs>
              </a:gsLst>
              <a:lin ang="0" scaled="1"/>
              <a:tileRect/>
            </a:gradFill>
            <a:ln>
              <a:gradFill>
                <a:gsLst>
                  <a:gs pos="0">
                    <a:srgbClr val="33CC33"/>
                  </a:gs>
                  <a:gs pos="100000">
                    <a:srgbClr val="00FF00">
                      <a:alpha val="0"/>
                    </a:srgbClr>
                  </a:gs>
                </a:gsLst>
                <a:lin ang="19200000" scaled="0"/>
              </a:gradFill>
            </a:ln>
            <a:effectLst>
              <a:innerShdw blurRad="317500" dir="8400000">
                <a:schemeClr val="bg1"/>
              </a:innerShdw>
              <a:reflection blurRad="6350" stA="35000" endPos="90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F64701E-F31D-4C6B-9219-1EE401EA8FC0}"/>
                </a:ext>
              </a:extLst>
            </p:cNvPr>
            <p:cNvGrpSpPr/>
            <p:nvPr/>
          </p:nvGrpSpPr>
          <p:grpSpPr>
            <a:xfrm>
              <a:off x="1960039" y="400287"/>
              <a:ext cx="769257" cy="769257"/>
              <a:chOff x="1742328" y="400287"/>
              <a:chExt cx="769257" cy="769257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982E62F5-DD20-4F0B-BB5C-E1CB87472CE4}"/>
                  </a:ext>
                </a:extLst>
              </p:cNvPr>
              <p:cNvSpPr/>
              <p:nvPr/>
            </p:nvSpPr>
            <p:spPr>
              <a:xfrm>
                <a:off x="1742328" y="400287"/>
                <a:ext cx="769257" cy="76925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4B2BBF9-0535-47F9-8B63-D311C6F9FADA}"/>
                  </a:ext>
                </a:extLst>
              </p:cNvPr>
              <p:cNvSpPr/>
              <p:nvPr/>
            </p:nvSpPr>
            <p:spPr>
              <a:xfrm>
                <a:off x="1917637" y="575111"/>
                <a:ext cx="418638" cy="418638"/>
              </a:xfrm>
              <a:prstGeom prst="ellipse">
                <a:avLst/>
              </a:prstGeom>
              <a:solidFill>
                <a:schemeClr val="tx1"/>
              </a:solidFill>
              <a:ln>
                <a:gradFill>
                  <a:gsLst>
                    <a:gs pos="0">
                      <a:srgbClr val="33CC33"/>
                    </a:gs>
                    <a:gs pos="100000">
                      <a:srgbClr val="00FF00">
                        <a:alpha val="0"/>
                      </a:srgbClr>
                    </a:gs>
                  </a:gsLst>
                  <a:lin ang="19200000" scaled="0"/>
                </a:gradFill>
              </a:ln>
              <a:effectLst>
                <a:innerShdw blurRad="317500" dir="84000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0" dirty="0"/>
                  <a:t>1</a:t>
                </a:r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1AFB019-8DC7-4C04-9081-61E2B3AF30CF}"/>
                </a:ext>
              </a:extLst>
            </p:cNvPr>
            <p:cNvCxnSpPr>
              <a:cxnSpLocks/>
              <a:stCxn id="28" idx="4"/>
            </p:cNvCxnSpPr>
            <p:nvPr/>
          </p:nvCxnSpPr>
          <p:spPr>
            <a:xfrm>
              <a:off x="2344668" y="1169544"/>
              <a:ext cx="45719" cy="21598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C756C09-9D0F-2167-D2DA-8E1B0C2AE659}"/>
              </a:ext>
            </a:extLst>
          </p:cNvPr>
          <p:cNvSpPr txBox="1"/>
          <p:nvPr/>
        </p:nvSpPr>
        <p:spPr>
          <a:xfrm>
            <a:off x="578771" y="8455505"/>
            <a:ext cx="5042213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800" dirty="0"/>
          </a:p>
          <a:p>
            <a:pPr algn="ctr"/>
            <a:r>
              <a:rPr lang="en-US" sz="4800" dirty="0">
                <a:latin typeface="Poppins" panose="00000500000000000000" pitchFamily="2" charset="0"/>
                <a:cs typeface="Poppins" panose="00000500000000000000" pitchFamily="2" charset="0"/>
              </a:rPr>
              <a:t>Autoregressive integrated moving average Model</a:t>
            </a:r>
            <a:endParaRPr lang="en-US" sz="4800" dirty="0">
              <a:solidFill>
                <a:schemeClr val="dk1"/>
              </a:solidFill>
              <a:latin typeface="Poppins" panose="00000500000000000000" pitchFamily="2" charset="0"/>
              <a:ea typeface="Fira Sans"/>
              <a:cs typeface="Poppins" panose="00000500000000000000" pitchFamily="2" charset="0"/>
              <a:sym typeface="Fira Sans"/>
            </a:endParaRPr>
          </a:p>
          <a:p>
            <a:endParaRPr lang="en-US" sz="2800" dirty="0">
              <a:latin typeface="Century Gothic" panose="020B0502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A2E86E3-38D1-DA98-D322-D96527B5382F}"/>
              </a:ext>
            </a:extLst>
          </p:cNvPr>
          <p:cNvSpPr txBox="1"/>
          <p:nvPr/>
        </p:nvSpPr>
        <p:spPr>
          <a:xfrm>
            <a:off x="12906837" y="9330409"/>
            <a:ext cx="510722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n-US" sz="4800" dirty="0">
                <a:latin typeface="Poppins" panose="00000500000000000000" pitchFamily="2" charset="0"/>
                <a:cs typeface="Poppins" panose="00000500000000000000" pitchFamily="2" charset="0"/>
              </a:rPr>
              <a:t>Predict future values based on past values</a:t>
            </a:r>
            <a:r>
              <a:rPr lang="en-US" sz="3600" dirty="0"/>
              <a:t>.</a:t>
            </a:r>
            <a:endParaRPr lang="en-US" sz="36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7ED4092-2D12-9502-D78B-96548CE4A3F6}"/>
              </a:ext>
            </a:extLst>
          </p:cNvPr>
          <p:cNvSpPr txBox="1"/>
          <p:nvPr/>
        </p:nvSpPr>
        <p:spPr>
          <a:xfrm>
            <a:off x="7154242" y="9183420"/>
            <a:ext cx="46073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Poppins" panose="00000500000000000000" pitchFamily="2" charset="0"/>
                <a:cs typeface="Poppins" panose="00000500000000000000" pitchFamily="2" charset="0"/>
              </a:rPr>
              <a:t>Time series analysis for modeling and forecasting</a:t>
            </a:r>
          </a:p>
          <a:p>
            <a:endParaRPr lang="en-US" sz="60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EDE34FA-11CC-CB2D-42D2-959E1A350DE7}"/>
              </a:ext>
            </a:extLst>
          </p:cNvPr>
          <p:cNvSpPr txBox="1"/>
          <p:nvPr/>
        </p:nvSpPr>
        <p:spPr>
          <a:xfrm>
            <a:off x="2085116" y="264044"/>
            <a:ext cx="202010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6000" dirty="0">
                <a:latin typeface="Arial" panose="020B0604020202020204" pitchFamily="34" charset="0"/>
                <a:ea typeface="Nirmala UI" panose="020B0502040204020203" pitchFamily="34" charset="0"/>
                <a:cs typeface="Arial" panose="020B0604020202020204" pitchFamily="34" charset="0"/>
              </a:rPr>
              <a:t>Auto-Regressive Integrative Moving Average(ARIMA)</a:t>
            </a:r>
            <a:endParaRPr lang="en-US" sz="6000" dirty="0">
              <a:latin typeface="Arial" panose="020B0604020202020204" pitchFamily="34" charset="0"/>
              <a:ea typeface="Nirmala UI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EF08430-FA12-8CC3-D2C8-43A3E9614F7C}"/>
              </a:ext>
            </a:extLst>
          </p:cNvPr>
          <p:cNvGrpSpPr/>
          <p:nvPr/>
        </p:nvGrpSpPr>
        <p:grpSpPr>
          <a:xfrm>
            <a:off x="18756062" y="2815573"/>
            <a:ext cx="5400886" cy="10788784"/>
            <a:chOff x="8251504" y="435429"/>
            <a:chExt cx="2700443" cy="5917233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BDA789E-ED11-B27B-5110-CA6B679B0A38}"/>
                </a:ext>
              </a:extLst>
            </p:cNvPr>
            <p:cNvSpPr/>
            <p:nvPr/>
          </p:nvSpPr>
          <p:spPr>
            <a:xfrm>
              <a:off x="8251504" y="3248093"/>
              <a:ext cx="2700443" cy="3024251"/>
            </a:xfrm>
            <a:custGeom>
              <a:avLst/>
              <a:gdLst>
                <a:gd name="connsiteX0" fmla="*/ 1104314 w 2208628"/>
                <a:gd name="connsiteY0" fmla="*/ 124227 h 2208628"/>
                <a:gd name="connsiteX1" fmla="*/ 996529 w 2208628"/>
                <a:gd name="connsiteY1" fmla="*/ 232012 h 2208628"/>
                <a:gd name="connsiteX2" fmla="*/ 1104314 w 2208628"/>
                <a:gd name="connsiteY2" fmla="*/ 339797 h 2208628"/>
                <a:gd name="connsiteX3" fmla="*/ 1212099 w 2208628"/>
                <a:gd name="connsiteY3" fmla="*/ 232012 h 2208628"/>
                <a:gd name="connsiteX4" fmla="*/ 1104314 w 2208628"/>
                <a:gd name="connsiteY4" fmla="*/ 124227 h 2208628"/>
                <a:gd name="connsiteX5" fmla="*/ 1104314 w 2208628"/>
                <a:gd name="connsiteY5" fmla="*/ 0 h 2208628"/>
                <a:gd name="connsiteX6" fmla="*/ 2208628 w 2208628"/>
                <a:gd name="connsiteY6" fmla="*/ 1104314 h 2208628"/>
                <a:gd name="connsiteX7" fmla="*/ 1104314 w 2208628"/>
                <a:gd name="connsiteY7" fmla="*/ 2208628 h 2208628"/>
                <a:gd name="connsiteX8" fmla="*/ 0 w 2208628"/>
                <a:gd name="connsiteY8" fmla="*/ 1104314 h 2208628"/>
                <a:gd name="connsiteX9" fmla="*/ 1104314 w 2208628"/>
                <a:gd name="connsiteY9" fmla="*/ 0 h 220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8628" h="2208628">
                  <a:moveTo>
                    <a:pt x="1104314" y="124227"/>
                  </a:moveTo>
                  <a:cubicBezTo>
                    <a:pt x="1044786" y="124227"/>
                    <a:pt x="996529" y="172484"/>
                    <a:pt x="996529" y="232012"/>
                  </a:cubicBezTo>
                  <a:cubicBezTo>
                    <a:pt x="996529" y="291540"/>
                    <a:pt x="1044786" y="339797"/>
                    <a:pt x="1104314" y="339797"/>
                  </a:cubicBezTo>
                  <a:cubicBezTo>
                    <a:pt x="1163842" y="339797"/>
                    <a:pt x="1212099" y="291540"/>
                    <a:pt x="1212099" y="232012"/>
                  </a:cubicBezTo>
                  <a:cubicBezTo>
                    <a:pt x="1212099" y="172484"/>
                    <a:pt x="1163842" y="124227"/>
                    <a:pt x="1104314" y="124227"/>
                  </a:cubicBezTo>
                  <a:close/>
                  <a:moveTo>
                    <a:pt x="1104314" y="0"/>
                  </a:moveTo>
                  <a:cubicBezTo>
                    <a:pt x="1714210" y="0"/>
                    <a:pt x="2208628" y="494418"/>
                    <a:pt x="2208628" y="1104314"/>
                  </a:cubicBezTo>
                  <a:cubicBezTo>
                    <a:pt x="2208628" y="1714210"/>
                    <a:pt x="1714210" y="2208628"/>
                    <a:pt x="1104314" y="2208628"/>
                  </a:cubicBezTo>
                  <a:cubicBezTo>
                    <a:pt x="494418" y="2208628"/>
                    <a:pt x="0" y="1714210"/>
                    <a:pt x="0" y="1104314"/>
                  </a:cubicBezTo>
                  <a:cubicBezTo>
                    <a:pt x="0" y="494418"/>
                    <a:pt x="494418" y="0"/>
                    <a:pt x="1104314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  <a:effectLst>
              <a:innerShdw blurRad="317500" dir="8400000">
                <a:schemeClr val="bg1"/>
              </a:innerShdw>
              <a:reflection blurRad="6350" stA="35000" endPos="90000" dir="5400000" sy="-100000" algn="bl" rotWithShape="0"/>
            </a:effectLst>
            <a:scene3d>
              <a:camera prst="orthographicFront"/>
              <a:lightRig rig="chilly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A257F18-A84B-1552-5806-86845CDF0D81}"/>
                </a:ext>
              </a:extLst>
            </p:cNvPr>
            <p:cNvGrpSpPr/>
            <p:nvPr/>
          </p:nvGrpSpPr>
          <p:grpSpPr>
            <a:xfrm>
              <a:off x="9217095" y="435429"/>
              <a:ext cx="769257" cy="769257"/>
              <a:chOff x="7255412" y="400287"/>
              <a:chExt cx="769257" cy="769257"/>
            </a:xfrm>
            <a:grpFill/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65326D7-E271-97D8-3AEC-6F8220FFDA48}"/>
                  </a:ext>
                </a:extLst>
              </p:cNvPr>
              <p:cNvSpPr/>
              <p:nvPr/>
            </p:nvSpPr>
            <p:spPr>
              <a:xfrm>
                <a:off x="7255412" y="400287"/>
                <a:ext cx="769257" cy="76925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2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ED88DE96-0511-37E9-5C05-8735B4D2CFCB}"/>
                  </a:ext>
                </a:extLst>
              </p:cNvPr>
              <p:cNvSpPr/>
              <p:nvPr/>
            </p:nvSpPr>
            <p:spPr>
              <a:xfrm>
                <a:off x="7430721" y="575111"/>
                <a:ext cx="418638" cy="418638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  <a:effectLst>
                <a:innerShdw blurRad="317500" dir="8400000">
                  <a:schemeClr val="bg1"/>
                </a:innerShdw>
              </a:effectLst>
              <a:scene3d>
                <a:camera prst="orthographicFront"/>
                <a:lightRig rig="chilly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6000" dirty="0"/>
                  <a:t>4</a:t>
                </a:r>
              </a:p>
            </p:txBody>
          </p: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A78D893-1672-C94C-B0AE-61742A43141E}"/>
                </a:ext>
              </a:extLst>
            </p:cNvPr>
            <p:cNvCxnSpPr>
              <a:cxnSpLocks/>
              <a:stCxn id="13" idx="4"/>
            </p:cNvCxnSpPr>
            <p:nvPr/>
          </p:nvCxnSpPr>
          <p:spPr>
            <a:xfrm>
              <a:off x="9601724" y="1204686"/>
              <a:ext cx="1" cy="2043407"/>
            </a:xfrm>
            <a:prstGeom prst="line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09DDFB5-BF3B-0068-1536-521704B60D59}"/>
                </a:ext>
              </a:extLst>
            </p:cNvPr>
            <p:cNvSpPr/>
            <p:nvPr/>
          </p:nvSpPr>
          <p:spPr>
            <a:xfrm>
              <a:off x="9122863" y="6281665"/>
              <a:ext cx="1794737" cy="70997"/>
            </a:xfrm>
            <a:prstGeom prst="ellipse">
              <a:avLst/>
            </a:prstGeom>
            <a:grpFill/>
            <a:ln>
              <a:solidFill>
                <a:schemeClr val="bg2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E966A00-C021-3166-64C0-66684E5EC5B0}"/>
                </a:ext>
              </a:extLst>
            </p:cNvPr>
            <p:cNvSpPr txBox="1"/>
            <p:nvPr/>
          </p:nvSpPr>
          <p:spPr>
            <a:xfrm>
              <a:off x="9217095" y="4460136"/>
              <a:ext cx="1700505" cy="236325"/>
            </a:xfrm>
            <a:prstGeom prst="rect">
              <a:avLst/>
            </a:prstGeom>
            <a:grpFill/>
            <a:ln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ADB29E6-5881-1777-DA78-024B5D24D107}"/>
              </a:ext>
            </a:extLst>
          </p:cNvPr>
          <p:cNvSpPr txBox="1"/>
          <p:nvPr/>
        </p:nvSpPr>
        <p:spPr>
          <a:xfrm>
            <a:off x="19061528" y="8808171"/>
            <a:ext cx="4978604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4400" dirty="0">
                <a:latin typeface="Poppins" panose="00000500000000000000" pitchFamily="2" charset="0"/>
                <a:cs typeface="Poppins" panose="00000500000000000000" pitchFamily="2" charset="0"/>
              </a:rPr>
              <a:t>Using</a:t>
            </a:r>
          </a:p>
          <a:p>
            <a:pPr lvl="0"/>
            <a:r>
              <a:rPr lang="en-US" sz="4400" dirty="0">
                <a:latin typeface="Poppins" panose="00000500000000000000" pitchFamily="2" charset="0"/>
                <a:cs typeface="Poppins" panose="00000500000000000000" pitchFamily="2" charset="0"/>
              </a:rPr>
              <a:t> the public single-direction time request on a periodic basis</a:t>
            </a:r>
            <a:endParaRPr lang="en-US" sz="4400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F20461B-0F07-F559-C4B5-F9FE2FC68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3862" y="1518389"/>
            <a:ext cx="3139712" cy="615779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2F023EC-8AA7-363C-85C7-0E25915B8D2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16</a:t>
            </a:fld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052B124-BCAB-2964-3797-1D7F7F2E6D9A}"/>
              </a:ext>
            </a:extLst>
          </p:cNvPr>
          <p:cNvSpPr/>
          <p:nvPr/>
        </p:nvSpPr>
        <p:spPr>
          <a:xfrm>
            <a:off x="11761543" y="13081000"/>
            <a:ext cx="714809" cy="471924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383700691"/>
      </p:ext>
    </p:extLst>
  </p:cSld>
  <p:clrMapOvr>
    <a:masterClrMapping/>
  </p:clrMapOvr>
  <p:transition spd="med"/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7" dur="400"/>
                                            <p:tgtEl>
                                              <p:spTgt spid="6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9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1" dur="4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3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5" dur="4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8" dur="4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20" presetID="6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22" dur="4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24" presetID="2" presetClass="entr" presetSubtype="8" accel="29000" fill="hold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6" dur="4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7" dur="4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9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4" presetID="2" presetClass="entr" presetSubtype="2" accel="28000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6" dur="4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7" dur="4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39" presetID="2" presetClass="entr" presetSubtype="2" accel="28000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1" dur="4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2" dur="4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4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4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5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5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24" grpId="0" animBg="1"/>
          <p:bldP spid="25" grpId="0" animBg="1"/>
          <p:bldP spid="9" grpId="0"/>
          <p:bldP spid="55" grpId="0"/>
          <p:bldP spid="57" grpId="0"/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7" dur="400"/>
                                            <p:tgtEl>
                                              <p:spTgt spid="6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9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1" dur="4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3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5" dur="4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8" dur="4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200"/>
                                </p:stCondLst>
                                <p:childTnLst>
                                  <p:par>
                                    <p:cTn id="20" presetID="6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22" dur="4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24" presetID="2" presetClass="entr" presetSubtype="8" accel="29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4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4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9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4" presetID="2" presetClass="entr" presetSubtype="2" accel="28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4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4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39" presetID="2" presetClass="entr" presetSubtype="2" accel="28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4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4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4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4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300"/>
                                </p:stCondLst>
                                <p:childTnLst>
                                  <p:par>
                                    <p:cTn id="5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4800"/>
                                </p:stCondLst>
                                <p:childTnLst>
                                  <p:par>
                                    <p:cTn id="5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24" grpId="0" animBg="1"/>
          <p:bldP spid="25" grpId="0" animBg="1"/>
          <p:bldP spid="9" grpId="0"/>
          <p:bldP spid="55" grpId="0"/>
          <p:bldP spid="57" grpId="0"/>
          <p:bldP spid="15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rapezoid 6">
            <a:extLst>
              <a:ext uri="{FF2B5EF4-FFF2-40B4-BE49-F238E27FC236}">
                <a16:creationId xmlns:a16="http://schemas.microsoft.com/office/drawing/2014/main" id="{3B937E33-48A3-4276-AA11-BC97061C1A21}"/>
              </a:ext>
            </a:extLst>
          </p:cNvPr>
          <p:cNvSpPr/>
          <p:nvPr/>
        </p:nvSpPr>
        <p:spPr>
          <a:xfrm>
            <a:off x="3229582" y="2930952"/>
            <a:ext cx="18054540" cy="1486988"/>
          </a:xfrm>
          <a:custGeom>
            <a:avLst/>
            <a:gdLst>
              <a:gd name="connsiteX0" fmla="*/ 0 w 9404333"/>
              <a:gd name="connsiteY0" fmla="*/ 554807 h 554807"/>
              <a:gd name="connsiteX1" fmla="*/ 138702 w 9404333"/>
              <a:gd name="connsiteY1" fmla="*/ 0 h 554807"/>
              <a:gd name="connsiteX2" fmla="*/ 9265631 w 9404333"/>
              <a:gd name="connsiteY2" fmla="*/ 0 h 554807"/>
              <a:gd name="connsiteX3" fmla="*/ 9404333 w 9404333"/>
              <a:gd name="connsiteY3" fmla="*/ 554807 h 554807"/>
              <a:gd name="connsiteX4" fmla="*/ 0 w 9404333"/>
              <a:gd name="connsiteY4" fmla="*/ 554807 h 554807"/>
              <a:gd name="connsiteX0" fmla="*/ 267698 w 9265631"/>
              <a:gd name="connsiteY0" fmla="*/ 583836 h 583836"/>
              <a:gd name="connsiteX1" fmla="*/ 0 w 9265631"/>
              <a:gd name="connsiteY1" fmla="*/ 0 h 583836"/>
              <a:gd name="connsiteX2" fmla="*/ 9126929 w 9265631"/>
              <a:gd name="connsiteY2" fmla="*/ 0 h 583836"/>
              <a:gd name="connsiteX3" fmla="*/ 9265631 w 9265631"/>
              <a:gd name="connsiteY3" fmla="*/ 554807 h 583836"/>
              <a:gd name="connsiteX4" fmla="*/ 267698 w 9265631"/>
              <a:gd name="connsiteY4" fmla="*/ 583836 h 583836"/>
              <a:gd name="connsiteX0" fmla="*/ 398326 w 9396259"/>
              <a:gd name="connsiteY0" fmla="*/ 743494 h 743494"/>
              <a:gd name="connsiteX1" fmla="*/ 0 w 9396259"/>
              <a:gd name="connsiteY1" fmla="*/ 0 h 743494"/>
              <a:gd name="connsiteX2" fmla="*/ 9257557 w 9396259"/>
              <a:gd name="connsiteY2" fmla="*/ 159658 h 743494"/>
              <a:gd name="connsiteX3" fmla="*/ 9396259 w 9396259"/>
              <a:gd name="connsiteY3" fmla="*/ 714465 h 743494"/>
              <a:gd name="connsiteX4" fmla="*/ 398326 w 9396259"/>
              <a:gd name="connsiteY4" fmla="*/ 743494 h 743494"/>
              <a:gd name="connsiteX0" fmla="*/ 398326 w 9396259"/>
              <a:gd name="connsiteY0" fmla="*/ 743494 h 743494"/>
              <a:gd name="connsiteX1" fmla="*/ 0 w 9396259"/>
              <a:gd name="connsiteY1" fmla="*/ 0 h 743494"/>
              <a:gd name="connsiteX2" fmla="*/ 9286586 w 9396259"/>
              <a:gd name="connsiteY2" fmla="*/ 116116 h 743494"/>
              <a:gd name="connsiteX3" fmla="*/ 9396259 w 9396259"/>
              <a:gd name="connsiteY3" fmla="*/ 714465 h 743494"/>
              <a:gd name="connsiteX4" fmla="*/ 398326 w 9396259"/>
              <a:gd name="connsiteY4" fmla="*/ 743494 h 743494"/>
              <a:gd name="connsiteX0" fmla="*/ 398326 w 9410774"/>
              <a:gd name="connsiteY0" fmla="*/ 743494 h 743494"/>
              <a:gd name="connsiteX1" fmla="*/ 0 w 9410774"/>
              <a:gd name="connsiteY1" fmla="*/ 0 h 743494"/>
              <a:gd name="connsiteX2" fmla="*/ 9286586 w 9410774"/>
              <a:gd name="connsiteY2" fmla="*/ 116116 h 743494"/>
              <a:gd name="connsiteX3" fmla="*/ 9410774 w 9410774"/>
              <a:gd name="connsiteY3" fmla="*/ 685436 h 743494"/>
              <a:gd name="connsiteX4" fmla="*/ 398326 w 9410774"/>
              <a:gd name="connsiteY4" fmla="*/ 743494 h 743494"/>
              <a:gd name="connsiteX0" fmla="*/ 398326 w 9410774"/>
              <a:gd name="connsiteY0" fmla="*/ 743494 h 743494"/>
              <a:gd name="connsiteX1" fmla="*/ 0 w 9410774"/>
              <a:gd name="connsiteY1" fmla="*/ 0 h 743494"/>
              <a:gd name="connsiteX2" fmla="*/ 9141443 w 9410774"/>
              <a:gd name="connsiteY2" fmla="*/ 217716 h 743494"/>
              <a:gd name="connsiteX3" fmla="*/ 9410774 w 9410774"/>
              <a:gd name="connsiteY3" fmla="*/ 685436 h 743494"/>
              <a:gd name="connsiteX4" fmla="*/ 398326 w 9410774"/>
              <a:gd name="connsiteY4" fmla="*/ 743494 h 743494"/>
              <a:gd name="connsiteX0" fmla="*/ 398326 w 9410774"/>
              <a:gd name="connsiteY0" fmla="*/ 743494 h 743494"/>
              <a:gd name="connsiteX1" fmla="*/ 0 w 9410774"/>
              <a:gd name="connsiteY1" fmla="*/ 0 h 743494"/>
              <a:gd name="connsiteX2" fmla="*/ 9141443 w 9410774"/>
              <a:gd name="connsiteY2" fmla="*/ 145145 h 743494"/>
              <a:gd name="connsiteX3" fmla="*/ 9410774 w 9410774"/>
              <a:gd name="connsiteY3" fmla="*/ 685436 h 743494"/>
              <a:gd name="connsiteX4" fmla="*/ 398326 w 9410774"/>
              <a:gd name="connsiteY4" fmla="*/ 743494 h 743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10774" h="743494">
                <a:moveTo>
                  <a:pt x="398326" y="743494"/>
                </a:moveTo>
                <a:lnTo>
                  <a:pt x="0" y="0"/>
                </a:lnTo>
                <a:lnTo>
                  <a:pt x="9141443" y="145145"/>
                </a:lnTo>
                <a:lnTo>
                  <a:pt x="9410774" y="685436"/>
                </a:lnTo>
                <a:lnTo>
                  <a:pt x="398326" y="743494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alpha val="74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60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770B1AF-50EA-4B04-8D16-FFD8EAD8D549}"/>
              </a:ext>
            </a:extLst>
          </p:cNvPr>
          <p:cNvSpPr/>
          <p:nvPr/>
        </p:nvSpPr>
        <p:spPr>
          <a:xfrm>
            <a:off x="649709" y="2652760"/>
            <a:ext cx="23341255" cy="153114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innerShdw blurRad="1905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9C3D2FB-878E-4317-B67F-993A16206C10}"/>
              </a:ext>
            </a:extLst>
          </p:cNvPr>
          <p:cNvSpPr/>
          <p:nvPr/>
        </p:nvSpPr>
        <p:spPr>
          <a:xfrm>
            <a:off x="1825473" y="3126542"/>
            <a:ext cx="20721706" cy="515519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090A4C6-0ACE-4A8F-802F-CA2D618C13AC}"/>
              </a:ext>
            </a:extLst>
          </p:cNvPr>
          <p:cNvGrpSpPr/>
          <p:nvPr/>
        </p:nvGrpSpPr>
        <p:grpSpPr>
          <a:xfrm>
            <a:off x="12681867" y="2930952"/>
            <a:ext cx="5400886" cy="10788784"/>
            <a:chOff x="8251504" y="435429"/>
            <a:chExt cx="2700443" cy="5917233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CB42899-DD88-45DE-930E-0A28FB23B5EF}"/>
                </a:ext>
              </a:extLst>
            </p:cNvPr>
            <p:cNvSpPr/>
            <p:nvPr/>
          </p:nvSpPr>
          <p:spPr>
            <a:xfrm>
              <a:off x="8251504" y="3248093"/>
              <a:ext cx="2700443" cy="3024251"/>
            </a:xfrm>
            <a:custGeom>
              <a:avLst/>
              <a:gdLst>
                <a:gd name="connsiteX0" fmla="*/ 1104314 w 2208628"/>
                <a:gd name="connsiteY0" fmla="*/ 124227 h 2208628"/>
                <a:gd name="connsiteX1" fmla="*/ 996529 w 2208628"/>
                <a:gd name="connsiteY1" fmla="*/ 232012 h 2208628"/>
                <a:gd name="connsiteX2" fmla="*/ 1104314 w 2208628"/>
                <a:gd name="connsiteY2" fmla="*/ 339797 h 2208628"/>
                <a:gd name="connsiteX3" fmla="*/ 1212099 w 2208628"/>
                <a:gd name="connsiteY3" fmla="*/ 232012 h 2208628"/>
                <a:gd name="connsiteX4" fmla="*/ 1104314 w 2208628"/>
                <a:gd name="connsiteY4" fmla="*/ 124227 h 2208628"/>
                <a:gd name="connsiteX5" fmla="*/ 1104314 w 2208628"/>
                <a:gd name="connsiteY5" fmla="*/ 0 h 2208628"/>
                <a:gd name="connsiteX6" fmla="*/ 2208628 w 2208628"/>
                <a:gd name="connsiteY6" fmla="*/ 1104314 h 2208628"/>
                <a:gd name="connsiteX7" fmla="*/ 1104314 w 2208628"/>
                <a:gd name="connsiteY7" fmla="*/ 2208628 h 2208628"/>
                <a:gd name="connsiteX8" fmla="*/ 0 w 2208628"/>
                <a:gd name="connsiteY8" fmla="*/ 1104314 h 2208628"/>
                <a:gd name="connsiteX9" fmla="*/ 1104314 w 2208628"/>
                <a:gd name="connsiteY9" fmla="*/ 0 h 220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8628" h="2208628">
                  <a:moveTo>
                    <a:pt x="1104314" y="124227"/>
                  </a:moveTo>
                  <a:cubicBezTo>
                    <a:pt x="1044786" y="124227"/>
                    <a:pt x="996529" y="172484"/>
                    <a:pt x="996529" y="232012"/>
                  </a:cubicBezTo>
                  <a:cubicBezTo>
                    <a:pt x="996529" y="291540"/>
                    <a:pt x="1044786" y="339797"/>
                    <a:pt x="1104314" y="339797"/>
                  </a:cubicBezTo>
                  <a:cubicBezTo>
                    <a:pt x="1163842" y="339797"/>
                    <a:pt x="1212099" y="291540"/>
                    <a:pt x="1212099" y="232012"/>
                  </a:cubicBezTo>
                  <a:cubicBezTo>
                    <a:pt x="1212099" y="172484"/>
                    <a:pt x="1163842" y="124227"/>
                    <a:pt x="1104314" y="124227"/>
                  </a:cubicBezTo>
                  <a:close/>
                  <a:moveTo>
                    <a:pt x="1104314" y="0"/>
                  </a:moveTo>
                  <a:cubicBezTo>
                    <a:pt x="1714210" y="0"/>
                    <a:pt x="2208628" y="494418"/>
                    <a:pt x="2208628" y="1104314"/>
                  </a:cubicBezTo>
                  <a:cubicBezTo>
                    <a:pt x="2208628" y="1714210"/>
                    <a:pt x="1714210" y="2208628"/>
                    <a:pt x="1104314" y="2208628"/>
                  </a:cubicBezTo>
                  <a:cubicBezTo>
                    <a:pt x="494418" y="2208628"/>
                    <a:pt x="0" y="1714210"/>
                    <a:pt x="0" y="1104314"/>
                  </a:cubicBezTo>
                  <a:cubicBezTo>
                    <a:pt x="0" y="494418"/>
                    <a:pt x="494418" y="0"/>
                    <a:pt x="110431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0066">
                    <a:alpha val="49804"/>
                  </a:srgbClr>
                </a:gs>
                <a:gs pos="100000">
                  <a:srgbClr val="FF3399">
                    <a:alpha val="69804"/>
                  </a:srgbClr>
                </a:gs>
              </a:gsLst>
              <a:lin ang="0" scaled="0"/>
              <a:tileRect/>
            </a:gradFill>
            <a:ln>
              <a:gradFill>
                <a:gsLst>
                  <a:gs pos="0">
                    <a:srgbClr val="FF0066"/>
                  </a:gs>
                  <a:gs pos="100000">
                    <a:srgbClr val="FF3399">
                      <a:alpha val="0"/>
                    </a:srgbClr>
                  </a:gs>
                </a:gsLst>
                <a:lin ang="19200000" scaled="0"/>
              </a:gradFill>
            </a:ln>
            <a:effectLst>
              <a:innerShdw blurRad="317500" dir="8400000">
                <a:schemeClr val="bg1"/>
              </a:innerShdw>
              <a:reflection blurRad="6350" stA="35000" endPos="90000" dir="5400000" sy="-100000" algn="bl" rotWithShape="0"/>
            </a:effectLst>
            <a:scene3d>
              <a:camera prst="orthographicFront"/>
              <a:lightRig rig="chilly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A28B76C-5107-436E-B803-6592BADC7185}"/>
                </a:ext>
              </a:extLst>
            </p:cNvPr>
            <p:cNvGrpSpPr/>
            <p:nvPr/>
          </p:nvGrpSpPr>
          <p:grpSpPr>
            <a:xfrm>
              <a:off x="9217095" y="435429"/>
              <a:ext cx="769257" cy="769257"/>
              <a:chOff x="7255412" y="400287"/>
              <a:chExt cx="769257" cy="769257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AE32F8C6-A1E2-4A41-ACB9-A9D887FE8A80}"/>
                  </a:ext>
                </a:extLst>
              </p:cNvPr>
              <p:cNvSpPr/>
              <p:nvPr/>
            </p:nvSpPr>
            <p:spPr>
              <a:xfrm>
                <a:off x="7255412" y="400287"/>
                <a:ext cx="769257" cy="76925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 dirty="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08B37D97-0B59-4F86-8678-171A761C541D}"/>
                  </a:ext>
                </a:extLst>
              </p:cNvPr>
              <p:cNvSpPr/>
              <p:nvPr/>
            </p:nvSpPr>
            <p:spPr>
              <a:xfrm>
                <a:off x="7430721" y="575111"/>
                <a:ext cx="418638" cy="418638"/>
              </a:xfrm>
              <a:prstGeom prst="ellipse">
                <a:avLst/>
              </a:prstGeom>
              <a:gradFill flip="none" rotWithShape="1">
                <a:gsLst>
                  <a:gs pos="0">
                    <a:srgbClr val="92D050"/>
                  </a:gs>
                  <a:gs pos="100000">
                    <a:srgbClr val="FF3399"/>
                  </a:gs>
                </a:gsLst>
                <a:lin ang="0" scaled="0"/>
                <a:tileRect/>
              </a:gradFill>
              <a:ln>
                <a:gradFill>
                  <a:gsLst>
                    <a:gs pos="0">
                      <a:srgbClr val="FF0066"/>
                    </a:gs>
                    <a:gs pos="100000">
                      <a:srgbClr val="FF3399">
                        <a:alpha val="0"/>
                      </a:srgbClr>
                    </a:gs>
                  </a:gsLst>
                  <a:lin ang="19200000" scaled="0"/>
                </a:gradFill>
              </a:ln>
              <a:effectLst>
                <a:innerShdw blurRad="317500" dir="8400000">
                  <a:schemeClr val="bg1"/>
                </a:innerShdw>
              </a:effectLst>
              <a:scene3d>
                <a:camera prst="orthographicFront"/>
                <a:lightRig rig="chilly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6000" dirty="0"/>
                  <a:t>3</a:t>
                </a:r>
              </a:p>
            </p:txBody>
          </p:sp>
        </p:grp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5D97D61-3B74-473E-B47D-20E6942675C3}"/>
                </a:ext>
              </a:extLst>
            </p:cNvPr>
            <p:cNvCxnSpPr>
              <a:cxnSpLocks/>
              <a:stCxn id="36" idx="4"/>
            </p:cNvCxnSpPr>
            <p:nvPr/>
          </p:nvCxnSpPr>
          <p:spPr>
            <a:xfrm>
              <a:off x="9601724" y="1204686"/>
              <a:ext cx="1" cy="204340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46CD492D-9EE2-49DC-BCB4-B7D0D832510B}"/>
                </a:ext>
              </a:extLst>
            </p:cNvPr>
            <p:cNvSpPr/>
            <p:nvPr/>
          </p:nvSpPr>
          <p:spPr>
            <a:xfrm>
              <a:off x="9122863" y="6281665"/>
              <a:ext cx="1794737" cy="7099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4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D617B1A-622D-4DC3-909F-3F23E8D088BD}"/>
                </a:ext>
              </a:extLst>
            </p:cNvPr>
            <p:cNvSpPr txBox="1"/>
            <p:nvPr/>
          </p:nvSpPr>
          <p:spPr>
            <a:xfrm>
              <a:off x="9217095" y="4460136"/>
              <a:ext cx="1700505" cy="236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E74503D-3E31-4501-ACC1-9E54432DCB14}"/>
              </a:ext>
            </a:extLst>
          </p:cNvPr>
          <p:cNvGrpSpPr/>
          <p:nvPr/>
        </p:nvGrpSpPr>
        <p:grpSpPr>
          <a:xfrm>
            <a:off x="6487671" y="2930952"/>
            <a:ext cx="5845672" cy="10897274"/>
            <a:chOff x="4692221" y="359569"/>
            <a:chExt cx="2922836" cy="5457301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57E04C9-A934-4BBF-93A0-2A48D7BB8F9B}"/>
                </a:ext>
              </a:extLst>
            </p:cNvPr>
            <p:cNvSpPr/>
            <p:nvPr/>
          </p:nvSpPr>
          <p:spPr>
            <a:xfrm>
              <a:off x="4692221" y="2969421"/>
              <a:ext cx="2922836" cy="2769377"/>
            </a:xfrm>
            <a:custGeom>
              <a:avLst/>
              <a:gdLst>
                <a:gd name="connsiteX0" fmla="*/ 1104314 w 2208628"/>
                <a:gd name="connsiteY0" fmla="*/ 143598 h 2208628"/>
                <a:gd name="connsiteX1" fmla="*/ 996529 w 2208628"/>
                <a:gd name="connsiteY1" fmla="*/ 251383 h 2208628"/>
                <a:gd name="connsiteX2" fmla="*/ 1104314 w 2208628"/>
                <a:gd name="connsiteY2" fmla="*/ 359168 h 2208628"/>
                <a:gd name="connsiteX3" fmla="*/ 1212099 w 2208628"/>
                <a:gd name="connsiteY3" fmla="*/ 251383 h 2208628"/>
                <a:gd name="connsiteX4" fmla="*/ 1104314 w 2208628"/>
                <a:gd name="connsiteY4" fmla="*/ 143598 h 2208628"/>
                <a:gd name="connsiteX5" fmla="*/ 1104314 w 2208628"/>
                <a:gd name="connsiteY5" fmla="*/ 0 h 2208628"/>
                <a:gd name="connsiteX6" fmla="*/ 2208628 w 2208628"/>
                <a:gd name="connsiteY6" fmla="*/ 1104314 h 2208628"/>
                <a:gd name="connsiteX7" fmla="*/ 1104314 w 2208628"/>
                <a:gd name="connsiteY7" fmla="*/ 2208628 h 2208628"/>
                <a:gd name="connsiteX8" fmla="*/ 0 w 2208628"/>
                <a:gd name="connsiteY8" fmla="*/ 1104314 h 2208628"/>
                <a:gd name="connsiteX9" fmla="*/ 1104314 w 2208628"/>
                <a:gd name="connsiteY9" fmla="*/ 0 h 220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8628" h="2208628">
                  <a:moveTo>
                    <a:pt x="1104314" y="143598"/>
                  </a:moveTo>
                  <a:cubicBezTo>
                    <a:pt x="1044786" y="143598"/>
                    <a:pt x="996529" y="191855"/>
                    <a:pt x="996529" y="251383"/>
                  </a:cubicBezTo>
                  <a:cubicBezTo>
                    <a:pt x="996529" y="310911"/>
                    <a:pt x="1044786" y="359168"/>
                    <a:pt x="1104314" y="359168"/>
                  </a:cubicBezTo>
                  <a:cubicBezTo>
                    <a:pt x="1163842" y="359168"/>
                    <a:pt x="1212099" y="310911"/>
                    <a:pt x="1212099" y="251383"/>
                  </a:cubicBezTo>
                  <a:cubicBezTo>
                    <a:pt x="1212099" y="191855"/>
                    <a:pt x="1163842" y="143598"/>
                    <a:pt x="1104314" y="143598"/>
                  </a:cubicBezTo>
                  <a:close/>
                  <a:moveTo>
                    <a:pt x="1104314" y="0"/>
                  </a:moveTo>
                  <a:cubicBezTo>
                    <a:pt x="1714210" y="0"/>
                    <a:pt x="2208628" y="494418"/>
                    <a:pt x="2208628" y="1104314"/>
                  </a:cubicBezTo>
                  <a:cubicBezTo>
                    <a:pt x="2208628" y="1714210"/>
                    <a:pt x="1714210" y="2208628"/>
                    <a:pt x="1104314" y="2208628"/>
                  </a:cubicBezTo>
                  <a:cubicBezTo>
                    <a:pt x="494418" y="2208628"/>
                    <a:pt x="0" y="1714210"/>
                    <a:pt x="0" y="1104314"/>
                  </a:cubicBezTo>
                  <a:cubicBezTo>
                    <a:pt x="0" y="494418"/>
                    <a:pt x="494418" y="0"/>
                    <a:pt x="110431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9900">
                    <a:lumMod val="88000"/>
                    <a:lumOff val="12000"/>
                    <a:alpha val="50000"/>
                  </a:srgbClr>
                </a:gs>
                <a:gs pos="100000">
                  <a:srgbClr val="FFCC00">
                    <a:alpha val="70000"/>
                  </a:srgbClr>
                </a:gs>
              </a:gsLst>
              <a:lin ang="0" scaled="1"/>
              <a:tileRect/>
            </a:gradFill>
            <a:ln>
              <a:gradFill>
                <a:gsLst>
                  <a:gs pos="0">
                    <a:srgbClr val="FF9900"/>
                  </a:gs>
                  <a:gs pos="100000">
                    <a:srgbClr val="FFCC00">
                      <a:alpha val="0"/>
                    </a:srgbClr>
                  </a:gs>
                </a:gsLst>
                <a:lin ang="19200000" scaled="0"/>
              </a:gradFill>
            </a:ln>
            <a:effectLst>
              <a:innerShdw blurRad="317500" dir="8400000">
                <a:schemeClr val="bg1"/>
              </a:innerShdw>
              <a:reflection blurRad="6350" stA="35000" endPos="90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0D0F899-833F-420E-82CB-CA929109DE37}"/>
                </a:ext>
              </a:extLst>
            </p:cNvPr>
            <p:cNvGrpSpPr/>
            <p:nvPr/>
          </p:nvGrpSpPr>
          <p:grpSpPr>
            <a:xfrm>
              <a:off x="5588567" y="359569"/>
              <a:ext cx="769257" cy="769257"/>
              <a:chOff x="4498870" y="400287"/>
              <a:chExt cx="769257" cy="769257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96746E8F-9175-45A0-A65A-11E5F0492B2D}"/>
                  </a:ext>
                </a:extLst>
              </p:cNvPr>
              <p:cNvSpPr/>
              <p:nvPr/>
            </p:nvSpPr>
            <p:spPr>
              <a:xfrm>
                <a:off x="4498870" y="400287"/>
                <a:ext cx="769257" cy="76925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 dirty="0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62897699-3D79-4867-97B6-52C3DCD0AE86}"/>
                  </a:ext>
                </a:extLst>
              </p:cNvPr>
              <p:cNvSpPr/>
              <p:nvPr/>
            </p:nvSpPr>
            <p:spPr>
              <a:xfrm>
                <a:off x="4674179" y="575111"/>
                <a:ext cx="418638" cy="418638"/>
              </a:xfrm>
              <a:prstGeom prst="ellipse">
                <a:avLst/>
              </a:prstGeom>
              <a:solidFill>
                <a:srgbClr val="008000"/>
              </a:solidFill>
              <a:ln>
                <a:gradFill>
                  <a:gsLst>
                    <a:gs pos="0">
                      <a:srgbClr val="FF9900"/>
                    </a:gs>
                    <a:gs pos="100000">
                      <a:srgbClr val="FFCC00">
                        <a:alpha val="0"/>
                      </a:srgbClr>
                    </a:gs>
                  </a:gsLst>
                  <a:lin ang="19200000" scaled="0"/>
                </a:gradFill>
              </a:ln>
              <a:effectLst>
                <a:innerShdw blurRad="317500" dir="84000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6000" dirty="0"/>
                  <a:t>2</a:t>
                </a:r>
              </a:p>
            </p:txBody>
          </p: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CCF36B1-C983-4D8D-A2BC-232598546795}"/>
                </a:ext>
              </a:extLst>
            </p:cNvPr>
            <p:cNvCxnSpPr>
              <a:cxnSpLocks/>
              <a:stCxn id="32" idx="4"/>
            </p:cNvCxnSpPr>
            <p:nvPr/>
          </p:nvCxnSpPr>
          <p:spPr>
            <a:xfrm>
              <a:off x="5973196" y="1128826"/>
              <a:ext cx="27168" cy="18921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F52D426-5001-48C3-B633-FA67C69E28CE}"/>
                </a:ext>
              </a:extLst>
            </p:cNvPr>
            <p:cNvSpPr/>
            <p:nvPr/>
          </p:nvSpPr>
          <p:spPr>
            <a:xfrm>
              <a:off x="5240075" y="5745873"/>
              <a:ext cx="1794737" cy="7099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4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09F264B7-FAB8-4337-8D9F-01D2ABEA3A3D}"/>
                </a:ext>
              </a:extLst>
            </p:cNvPr>
            <p:cNvSpPr txBox="1"/>
            <p:nvPr/>
          </p:nvSpPr>
          <p:spPr>
            <a:xfrm>
              <a:off x="5540593" y="3920004"/>
              <a:ext cx="92366" cy="2536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800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9257BD5-7609-4C83-AD03-33FF14164024}"/>
              </a:ext>
            </a:extLst>
          </p:cNvPr>
          <p:cNvGrpSpPr/>
          <p:nvPr/>
        </p:nvGrpSpPr>
        <p:grpSpPr>
          <a:xfrm>
            <a:off x="146703" y="2751280"/>
            <a:ext cx="5906350" cy="11076946"/>
            <a:chOff x="1015873" y="400287"/>
            <a:chExt cx="2953175" cy="5714698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1BC12887-63DE-4338-9904-5BC6DB12E994}"/>
                </a:ext>
              </a:extLst>
            </p:cNvPr>
            <p:cNvSpPr/>
            <p:nvPr/>
          </p:nvSpPr>
          <p:spPr>
            <a:xfrm>
              <a:off x="1480949" y="6043988"/>
              <a:ext cx="1794737" cy="70997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74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899EDD3-847E-47AF-8465-D234924B1AA2}"/>
                </a:ext>
              </a:extLst>
            </p:cNvPr>
            <p:cNvSpPr/>
            <p:nvPr/>
          </p:nvSpPr>
          <p:spPr>
            <a:xfrm>
              <a:off x="1015873" y="3247939"/>
              <a:ext cx="2953175" cy="2762532"/>
            </a:xfrm>
            <a:custGeom>
              <a:avLst/>
              <a:gdLst>
                <a:gd name="connsiteX0" fmla="*/ 1104314 w 2208628"/>
                <a:gd name="connsiteY0" fmla="*/ 115856 h 2208628"/>
                <a:gd name="connsiteX1" fmla="*/ 996529 w 2208628"/>
                <a:gd name="connsiteY1" fmla="*/ 223641 h 2208628"/>
                <a:gd name="connsiteX2" fmla="*/ 1104314 w 2208628"/>
                <a:gd name="connsiteY2" fmla="*/ 331426 h 2208628"/>
                <a:gd name="connsiteX3" fmla="*/ 1212099 w 2208628"/>
                <a:gd name="connsiteY3" fmla="*/ 223641 h 2208628"/>
                <a:gd name="connsiteX4" fmla="*/ 1104314 w 2208628"/>
                <a:gd name="connsiteY4" fmla="*/ 115856 h 2208628"/>
                <a:gd name="connsiteX5" fmla="*/ 1104314 w 2208628"/>
                <a:gd name="connsiteY5" fmla="*/ 0 h 2208628"/>
                <a:gd name="connsiteX6" fmla="*/ 2208628 w 2208628"/>
                <a:gd name="connsiteY6" fmla="*/ 1104314 h 2208628"/>
                <a:gd name="connsiteX7" fmla="*/ 1104314 w 2208628"/>
                <a:gd name="connsiteY7" fmla="*/ 2208628 h 2208628"/>
                <a:gd name="connsiteX8" fmla="*/ 0 w 2208628"/>
                <a:gd name="connsiteY8" fmla="*/ 1104314 h 2208628"/>
                <a:gd name="connsiteX9" fmla="*/ 1104314 w 2208628"/>
                <a:gd name="connsiteY9" fmla="*/ 0 h 220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8628" h="2208628">
                  <a:moveTo>
                    <a:pt x="1104314" y="115856"/>
                  </a:moveTo>
                  <a:cubicBezTo>
                    <a:pt x="1044786" y="115856"/>
                    <a:pt x="996529" y="164113"/>
                    <a:pt x="996529" y="223641"/>
                  </a:cubicBezTo>
                  <a:cubicBezTo>
                    <a:pt x="996529" y="283169"/>
                    <a:pt x="1044786" y="331426"/>
                    <a:pt x="1104314" y="331426"/>
                  </a:cubicBezTo>
                  <a:cubicBezTo>
                    <a:pt x="1163842" y="331426"/>
                    <a:pt x="1212099" y="283169"/>
                    <a:pt x="1212099" y="223641"/>
                  </a:cubicBezTo>
                  <a:cubicBezTo>
                    <a:pt x="1212099" y="164113"/>
                    <a:pt x="1163842" y="115856"/>
                    <a:pt x="1104314" y="115856"/>
                  </a:cubicBezTo>
                  <a:close/>
                  <a:moveTo>
                    <a:pt x="1104314" y="0"/>
                  </a:moveTo>
                  <a:cubicBezTo>
                    <a:pt x="1714210" y="0"/>
                    <a:pt x="2208628" y="494418"/>
                    <a:pt x="2208628" y="1104314"/>
                  </a:cubicBezTo>
                  <a:cubicBezTo>
                    <a:pt x="2208628" y="1714210"/>
                    <a:pt x="1714210" y="2208628"/>
                    <a:pt x="1104314" y="2208628"/>
                  </a:cubicBezTo>
                  <a:cubicBezTo>
                    <a:pt x="494418" y="2208628"/>
                    <a:pt x="0" y="1714210"/>
                    <a:pt x="0" y="1104314"/>
                  </a:cubicBezTo>
                  <a:cubicBezTo>
                    <a:pt x="0" y="494418"/>
                    <a:pt x="494418" y="0"/>
                    <a:pt x="110431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33CC33">
                    <a:alpha val="49804"/>
                  </a:srgbClr>
                </a:gs>
                <a:gs pos="100000">
                  <a:srgbClr val="00FF00">
                    <a:alpha val="69804"/>
                  </a:srgbClr>
                </a:gs>
              </a:gsLst>
              <a:lin ang="0" scaled="1"/>
              <a:tileRect/>
            </a:gradFill>
            <a:ln>
              <a:gradFill>
                <a:gsLst>
                  <a:gs pos="0">
                    <a:srgbClr val="33CC33"/>
                  </a:gs>
                  <a:gs pos="100000">
                    <a:srgbClr val="00FF00">
                      <a:alpha val="0"/>
                    </a:srgbClr>
                  </a:gs>
                </a:gsLst>
                <a:lin ang="19200000" scaled="0"/>
              </a:gradFill>
            </a:ln>
            <a:effectLst>
              <a:innerShdw blurRad="317500" dir="8400000">
                <a:schemeClr val="bg1"/>
              </a:innerShdw>
              <a:reflection blurRad="6350" stA="35000" endPos="90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F64701E-F31D-4C6B-9219-1EE401EA8FC0}"/>
                </a:ext>
              </a:extLst>
            </p:cNvPr>
            <p:cNvGrpSpPr/>
            <p:nvPr/>
          </p:nvGrpSpPr>
          <p:grpSpPr>
            <a:xfrm>
              <a:off x="1960039" y="400287"/>
              <a:ext cx="769257" cy="769257"/>
              <a:chOff x="1742328" y="400287"/>
              <a:chExt cx="769257" cy="769257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982E62F5-DD20-4F0B-BB5C-E1CB87472CE4}"/>
                  </a:ext>
                </a:extLst>
              </p:cNvPr>
              <p:cNvSpPr/>
              <p:nvPr/>
            </p:nvSpPr>
            <p:spPr>
              <a:xfrm>
                <a:off x="1742328" y="400287"/>
                <a:ext cx="769257" cy="76925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4B2BBF9-0535-47F9-8B63-D311C6F9FADA}"/>
                  </a:ext>
                </a:extLst>
              </p:cNvPr>
              <p:cNvSpPr/>
              <p:nvPr/>
            </p:nvSpPr>
            <p:spPr>
              <a:xfrm>
                <a:off x="1917637" y="575111"/>
                <a:ext cx="418638" cy="418638"/>
              </a:xfrm>
              <a:prstGeom prst="ellipse">
                <a:avLst/>
              </a:prstGeom>
              <a:solidFill>
                <a:schemeClr val="tx1"/>
              </a:solidFill>
              <a:ln>
                <a:gradFill>
                  <a:gsLst>
                    <a:gs pos="0">
                      <a:srgbClr val="33CC33"/>
                    </a:gs>
                    <a:gs pos="100000">
                      <a:srgbClr val="00FF00">
                        <a:alpha val="0"/>
                      </a:srgbClr>
                    </a:gs>
                  </a:gsLst>
                  <a:lin ang="19200000" scaled="0"/>
                </a:gradFill>
              </a:ln>
              <a:effectLst>
                <a:innerShdw blurRad="317500" dir="8400000">
                  <a:schemeClr val="bg1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0" dirty="0"/>
                  <a:t>1</a:t>
                </a:r>
              </a:p>
            </p:txBody>
          </p:sp>
        </p:grp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1AFB019-8DC7-4C04-9081-61E2B3AF30CF}"/>
                </a:ext>
              </a:extLst>
            </p:cNvPr>
            <p:cNvCxnSpPr>
              <a:cxnSpLocks/>
              <a:stCxn id="28" idx="4"/>
            </p:cNvCxnSpPr>
            <p:nvPr/>
          </p:nvCxnSpPr>
          <p:spPr>
            <a:xfrm>
              <a:off x="2344668" y="1169544"/>
              <a:ext cx="45719" cy="21598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C756C09-9D0F-2167-D2DA-8E1B0C2AE659}"/>
              </a:ext>
            </a:extLst>
          </p:cNvPr>
          <p:cNvSpPr txBox="1"/>
          <p:nvPr/>
        </p:nvSpPr>
        <p:spPr>
          <a:xfrm>
            <a:off x="578771" y="8645191"/>
            <a:ext cx="504221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8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4800" dirty="0">
                <a:latin typeface="Poppins" panose="00000500000000000000" pitchFamily="2" charset="0"/>
                <a:cs typeface="Poppins" panose="00000500000000000000" pitchFamily="2" charset="0"/>
              </a:rPr>
              <a:t>Optimizes the training for Gradient Boosting</a:t>
            </a:r>
            <a:endParaRPr lang="en-US" sz="4800" dirty="0">
              <a:solidFill>
                <a:schemeClr val="dk1"/>
              </a:solidFill>
              <a:latin typeface="Poppins" panose="00000500000000000000" pitchFamily="2" charset="0"/>
              <a:ea typeface="Fira Sans"/>
              <a:cs typeface="Poppins" panose="00000500000000000000" pitchFamily="2" charset="0"/>
              <a:sym typeface="Fira Sans"/>
            </a:endParaRPr>
          </a:p>
          <a:p>
            <a:endParaRPr lang="en-US" sz="48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A2E86E3-38D1-DA98-D322-D96527B5382F}"/>
              </a:ext>
            </a:extLst>
          </p:cNvPr>
          <p:cNvSpPr txBox="1"/>
          <p:nvPr/>
        </p:nvSpPr>
        <p:spPr>
          <a:xfrm>
            <a:off x="12906837" y="9330409"/>
            <a:ext cx="510722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4800" dirty="0">
                <a:latin typeface="Poppins" panose="00000500000000000000" pitchFamily="2" charset="0"/>
                <a:cs typeface="Poppins" panose="00000500000000000000" pitchFamily="2" charset="0"/>
              </a:rPr>
              <a:t>Provides parallel tree boosting</a:t>
            </a:r>
            <a:endParaRPr lang="en-US" sz="4800" dirty="0">
              <a:solidFill>
                <a:schemeClr val="dk1"/>
              </a:solidFill>
              <a:latin typeface="Poppins" panose="00000500000000000000" pitchFamily="2" charset="0"/>
              <a:ea typeface="Fira Sans"/>
              <a:cs typeface="Poppins" panose="00000500000000000000" pitchFamily="2" charset="0"/>
              <a:sym typeface="Fira San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7ED4092-2D12-9502-D78B-96548CE4A3F6}"/>
              </a:ext>
            </a:extLst>
          </p:cNvPr>
          <p:cNvSpPr txBox="1"/>
          <p:nvPr/>
        </p:nvSpPr>
        <p:spPr>
          <a:xfrm>
            <a:off x="6796319" y="9055474"/>
            <a:ext cx="534387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Poppins" panose="00000500000000000000" pitchFamily="2" charset="0"/>
                <a:cs typeface="Poppins" panose="00000500000000000000" pitchFamily="2" charset="0"/>
              </a:rPr>
              <a:t>An implementation of Gradient Boosted decision trees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EDE34FA-11CC-CB2D-42D2-959E1A350DE7}"/>
              </a:ext>
            </a:extLst>
          </p:cNvPr>
          <p:cNvSpPr txBox="1"/>
          <p:nvPr/>
        </p:nvSpPr>
        <p:spPr>
          <a:xfrm>
            <a:off x="5117590" y="179233"/>
            <a:ext cx="142002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Extreme Gradient Boosting (</a:t>
            </a:r>
            <a:r>
              <a:rPr lang="en-US" sz="6000" dirty="0" err="1">
                <a:latin typeface="Arial" panose="020B0604020202020204" pitchFamily="34" charset="0"/>
                <a:ea typeface="Nirmala UI" panose="020B0502040204020203" pitchFamily="34" charset="0"/>
                <a:cs typeface="Arial" panose="020B0604020202020204" pitchFamily="34" charset="0"/>
              </a:rPr>
              <a:t>XGBoost</a:t>
            </a:r>
            <a:r>
              <a:rPr lang="en-US" sz="6000" dirty="0">
                <a:latin typeface="Arial" panose="020B0604020202020204" pitchFamily="34" charset="0"/>
                <a:ea typeface="Nirmala UI" panose="020B0502040204020203" pitchFamily="34" charset="0"/>
                <a:cs typeface="Arial" panose="020B0604020202020204" pitchFamily="34" charset="0"/>
              </a:rPr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EF08430-FA12-8CC3-D2C8-43A3E9614F7C}"/>
              </a:ext>
            </a:extLst>
          </p:cNvPr>
          <p:cNvGrpSpPr/>
          <p:nvPr/>
        </p:nvGrpSpPr>
        <p:grpSpPr>
          <a:xfrm>
            <a:off x="18756062" y="2815573"/>
            <a:ext cx="5400886" cy="10788784"/>
            <a:chOff x="8251504" y="435429"/>
            <a:chExt cx="2700443" cy="5917233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3BDA789E-ED11-B27B-5110-CA6B679B0A38}"/>
                </a:ext>
              </a:extLst>
            </p:cNvPr>
            <p:cNvSpPr/>
            <p:nvPr/>
          </p:nvSpPr>
          <p:spPr>
            <a:xfrm>
              <a:off x="8251504" y="3248093"/>
              <a:ext cx="2700443" cy="3024251"/>
            </a:xfrm>
            <a:custGeom>
              <a:avLst/>
              <a:gdLst>
                <a:gd name="connsiteX0" fmla="*/ 1104314 w 2208628"/>
                <a:gd name="connsiteY0" fmla="*/ 124227 h 2208628"/>
                <a:gd name="connsiteX1" fmla="*/ 996529 w 2208628"/>
                <a:gd name="connsiteY1" fmla="*/ 232012 h 2208628"/>
                <a:gd name="connsiteX2" fmla="*/ 1104314 w 2208628"/>
                <a:gd name="connsiteY2" fmla="*/ 339797 h 2208628"/>
                <a:gd name="connsiteX3" fmla="*/ 1212099 w 2208628"/>
                <a:gd name="connsiteY3" fmla="*/ 232012 h 2208628"/>
                <a:gd name="connsiteX4" fmla="*/ 1104314 w 2208628"/>
                <a:gd name="connsiteY4" fmla="*/ 124227 h 2208628"/>
                <a:gd name="connsiteX5" fmla="*/ 1104314 w 2208628"/>
                <a:gd name="connsiteY5" fmla="*/ 0 h 2208628"/>
                <a:gd name="connsiteX6" fmla="*/ 2208628 w 2208628"/>
                <a:gd name="connsiteY6" fmla="*/ 1104314 h 2208628"/>
                <a:gd name="connsiteX7" fmla="*/ 1104314 w 2208628"/>
                <a:gd name="connsiteY7" fmla="*/ 2208628 h 2208628"/>
                <a:gd name="connsiteX8" fmla="*/ 0 w 2208628"/>
                <a:gd name="connsiteY8" fmla="*/ 1104314 h 2208628"/>
                <a:gd name="connsiteX9" fmla="*/ 1104314 w 2208628"/>
                <a:gd name="connsiteY9" fmla="*/ 0 h 220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08628" h="2208628">
                  <a:moveTo>
                    <a:pt x="1104314" y="124227"/>
                  </a:moveTo>
                  <a:cubicBezTo>
                    <a:pt x="1044786" y="124227"/>
                    <a:pt x="996529" y="172484"/>
                    <a:pt x="996529" y="232012"/>
                  </a:cubicBezTo>
                  <a:cubicBezTo>
                    <a:pt x="996529" y="291540"/>
                    <a:pt x="1044786" y="339797"/>
                    <a:pt x="1104314" y="339797"/>
                  </a:cubicBezTo>
                  <a:cubicBezTo>
                    <a:pt x="1163842" y="339797"/>
                    <a:pt x="1212099" y="291540"/>
                    <a:pt x="1212099" y="232012"/>
                  </a:cubicBezTo>
                  <a:cubicBezTo>
                    <a:pt x="1212099" y="172484"/>
                    <a:pt x="1163842" y="124227"/>
                    <a:pt x="1104314" y="124227"/>
                  </a:cubicBezTo>
                  <a:close/>
                  <a:moveTo>
                    <a:pt x="1104314" y="0"/>
                  </a:moveTo>
                  <a:cubicBezTo>
                    <a:pt x="1714210" y="0"/>
                    <a:pt x="2208628" y="494418"/>
                    <a:pt x="2208628" y="1104314"/>
                  </a:cubicBezTo>
                  <a:cubicBezTo>
                    <a:pt x="2208628" y="1714210"/>
                    <a:pt x="1714210" y="2208628"/>
                    <a:pt x="1104314" y="2208628"/>
                  </a:cubicBezTo>
                  <a:cubicBezTo>
                    <a:pt x="494418" y="2208628"/>
                    <a:pt x="0" y="1714210"/>
                    <a:pt x="0" y="1104314"/>
                  </a:cubicBezTo>
                  <a:cubicBezTo>
                    <a:pt x="0" y="494418"/>
                    <a:pt x="494418" y="0"/>
                    <a:pt x="1104314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  <a:effectLst>
              <a:innerShdw blurRad="317500" dir="8400000">
                <a:schemeClr val="bg1"/>
              </a:innerShdw>
              <a:reflection blurRad="6350" stA="35000" endPos="90000" dir="5400000" sy="-100000" algn="bl" rotWithShape="0"/>
            </a:effectLst>
            <a:scene3d>
              <a:camera prst="orthographicFront"/>
              <a:lightRig rig="chilly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A257F18-A84B-1552-5806-86845CDF0D81}"/>
                </a:ext>
              </a:extLst>
            </p:cNvPr>
            <p:cNvGrpSpPr/>
            <p:nvPr/>
          </p:nvGrpSpPr>
          <p:grpSpPr>
            <a:xfrm>
              <a:off x="9217095" y="435429"/>
              <a:ext cx="769257" cy="769257"/>
              <a:chOff x="7255412" y="400287"/>
              <a:chExt cx="769257" cy="769257"/>
            </a:xfrm>
            <a:grpFill/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65326D7-E271-97D8-3AEC-6F8220FFDA48}"/>
                  </a:ext>
                </a:extLst>
              </p:cNvPr>
              <p:cNvSpPr/>
              <p:nvPr/>
            </p:nvSpPr>
            <p:spPr>
              <a:xfrm>
                <a:off x="7255412" y="400287"/>
                <a:ext cx="769257" cy="769257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2"/>
                </a:solidFill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6000" dirty="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ED88DE96-0511-37E9-5C05-8735B4D2CFCB}"/>
                  </a:ext>
                </a:extLst>
              </p:cNvPr>
              <p:cNvSpPr/>
              <p:nvPr/>
            </p:nvSpPr>
            <p:spPr>
              <a:xfrm>
                <a:off x="7430721" y="575111"/>
                <a:ext cx="418638" cy="418638"/>
              </a:xfrm>
              <a:prstGeom prst="ellipse">
                <a:avLst/>
              </a:prstGeom>
              <a:grpFill/>
              <a:ln>
                <a:solidFill>
                  <a:schemeClr val="bg2"/>
                </a:solidFill>
              </a:ln>
              <a:effectLst>
                <a:innerShdw blurRad="317500" dir="8400000">
                  <a:schemeClr val="bg1"/>
                </a:innerShdw>
              </a:effectLst>
              <a:scene3d>
                <a:camera prst="orthographicFront"/>
                <a:lightRig rig="chilly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91440" rIns="18288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6000" dirty="0"/>
                  <a:t>4</a:t>
                </a:r>
              </a:p>
            </p:txBody>
          </p: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A78D893-1672-C94C-B0AE-61742A43141E}"/>
                </a:ext>
              </a:extLst>
            </p:cNvPr>
            <p:cNvCxnSpPr>
              <a:cxnSpLocks/>
              <a:stCxn id="13" idx="4"/>
            </p:cNvCxnSpPr>
            <p:nvPr/>
          </p:nvCxnSpPr>
          <p:spPr>
            <a:xfrm>
              <a:off x="9601724" y="1204686"/>
              <a:ext cx="1" cy="2043407"/>
            </a:xfrm>
            <a:prstGeom prst="line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09DDFB5-BF3B-0068-1536-521704B60D59}"/>
                </a:ext>
              </a:extLst>
            </p:cNvPr>
            <p:cNvSpPr/>
            <p:nvPr/>
          </p:nvSpPr>
          <p:spPr>
            <a:xfrm>
              <a:off x="9122863" y="6281665"/>
              <a:ext cx="1794737" cy="70997"/>
            </a:xfrm>
            <a:prstGeom prst="ellipse">
              <a:avLst/>
            </a:prstGeom>
            <a:grpFill/>
            <a:ln>
              <a:solidFill>
                <a:schemeClr val="bg2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E966A00-C021-3166-64C0-66684E5EC5B0}"/>
                </a:ext>
              </a:extLst>
            </p:cNvPr>
            <p:cNvSpPr txBox="1"/>
            <p:nvPr/>
          </p:nvSpPr>
          <p:spPr>
            <a:xfrm>
              <a:off x="9217095" y="4460136"/>
              <a:ext cx="1700505" cy="236325"/>
            </a:xfrm>
            <a:prstGeom prst="rect">
              <a:avLst/>
            </a:prstGeom>
            <a:grpFill/>
            <a:ln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ADB29E6-5881-1777-DA78-024B5D24D107}"/>
              </a:ext>
            </a:extLst>
          </p:cNvPr>
          <p:cNvSpPr txBox="1"/>
          <p:nvPr/>
        </p:nvSpPr>
        <p:spPr>
          <a:xfrm>
            <a:off x="18864863" y="9435296"/>
            <a:ext cx="510722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4800" dirty="0">
                <a:latin typeface="Poppins" panose="00000500000000000000" pitchFamily="2" charset="0"/>
                <a:cs typeface="Poppins" panose="00000500000000000000" pitchFamily="2" charset="0"/>
              </a:rPr>
              <a:t>Capability to handle missing values</a:t>
            </a:r>
            <a:endParaRPr lang="en-US" sz="4800" dirty="0">
              <a:solidFill>
                <a:schemeClr val="dk1"/>
              </a:solidFill>
              <a:latin typeface="Poppins" panose="00000500000000000000" pitchFamily="2" charset="0"/>
              <a:ea typeface="Fira Sans"/>
              <a:cs typeface="Poppins" panose="00000500000000000000" pitchFamily="2" charset="0"/>
              <a:sym typeface="Fira San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CDB2B3F-BA76-5601-0B28-BD22565D8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9818877" y="1651902"/>
            <a:ext cx="4103600" cy="443473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791A5D5C-6C9D-B87A-A8BF-25D08C1FF3A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17</a:t>
            </a:fld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1A7D7C8-81D6-4EA6-6DE4-080FC3EA3CDE}"/>
              </a:ext>
            </a:extLst>
          </p:cNvPr>
          <p:cNvSpPr/>
          <p:nvPr/>
        </p:nvSpPr>
        <p:spPr>
          <a:xfrm>
            <a:off x="11860308" y="13121745"/>
            <a:ext cx="714809" cy="471924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792506432"/>
      </p:ext>
    </p:extLst>
  </p:cSld>
  <p:clrMapOvr>
    <a:masterClrMapping/>
  </p:clrMapOvr>
  <p:transition spd="med"/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7" dur="500"/>
                                            <p:tgtEl>
                                              <p:spTgt spid="6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5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6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2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2" presetClass="entr" presetSubtype="8" accel="29000" fill="hold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0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5" presetID="2" presetClass="entr" presetSubtype="2" accel="28000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0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5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24" grpId="0" animBg="1"/>
          <p:bldP spid="25" grpId="0" animBg="1"/>
          <p:bldP spid="9" grpId="0"/>
          <p:bldP spid="55" grpId="0"/>
          <p:bldP spid="57" grpId="0"/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7" dur="500"/>
                                            <p:tgtEl>
                                              <p:spTgt spid="6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1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5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6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circle(in)">
                                          <p:cBhvr>
                                            <p:cTn id="23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2" presetClass="entr" presetSubtype="8" accel="29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0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5" presetID="2" presetClass="entr" presetSubtype="2" accel="28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0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57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24" grpId="0" animBg="1"/>
          <p:bldP spid="25" grpId="0" animBg="1"/>
          <p:bldP spid="9" grpId="0"/>
          <p:bldP spid="55" grpId="0"/>
          <p:bldP spid="57" grpId="0"/>
          <p:bldP spid="15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3CC9BE7-5948-4992-8D51-1DA23A2E5BF5}"/>
              </a:ext>
            </a:extLst>
          </p:cNvPr>
          <p:cNvGrpSpPr/>
          <p:nvPr/>
        </p:nvGrpSpPr>
        <p:grpSpPr>
          <a:xfrm>
            <a:off x="12241807" y="4084405"/>
            <a:ext cx="5823765" cy="3733800"/>
            <a:chOff x="6756570" y="2152623"/>
            <a:chExt cx="1591582" cy="1866900"/>
          </a:xfrm>
        </p:grpSpPr>
        <p:sp>
          <p:nvSpPr>
            <p:cNvPr id="3" name="Rectangle: Top Corners Rounded 2">
              <a:extLst>
                <a:ext uri="{FF2B5EF4-FFF2-40B4-BE49-F238E27FC236}">
                  <a16:creationId xmlns:a16="http://schemas.microsoft.com/office/drawing/2014/main" id="{FC900C28-FF5B-4738-B15A-DA1A556BE4A0}"/>
                </a:ext>
              </a:extLst>
            </p:cNvPr>
            <p:cNvSpPr/>
            <p:nvPr/>
          </p:nvSpPr>
          <p:spPr>
            <a:xfrm>
              <a:off x="6756570" y="2152623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EC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2698EAD-E879-41D8-AB35-8B0CD1EFF0A9}"/>
                </a:ext>
              </a:extLst>
            </p:cNvPr>
            <p:cNvSpPr txBox="1"/>
            <p:nvPr/>
          </p:nvSpPr>
          <p:spPr>
            <a:xfrm>
              <a:off x="6900114" y="2209800"/>
              <a:ext cx="1311675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0" dirty="0">
                  <a:solidFill>
                    <a:srgbClr val="E6E7E9"/>
                  </a:solidFill>
                  <a:latin typeface="Tw Cen MT" panose="020B0602020104020603" pitchFamily="34" charset="0"/>
                </a:rPr>
                <a:t>3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D4FD916-9982-4C26-8840-4C110D0F1919}"/>
              </a:ext>
            </a:extLst>
          </p:cNvPr>
          <p:cNvGrpSpPr/>
          <p:nvPr/>
        </p:nvGrpSpPr>
        <p:grpSpPr>
          <a:xfrm>
            <a:off x="6177200" y="4111968"/>
            <a:ext cx="5613747" cy="3733800"/>
            <a:chOff x="3991395" y="2209800"/>
            <a:chExt cx="1591582" cy="1866900"/>
          </a:xfrm>
        </p:grpSpPr>
        <p:sp>
          <p:nvSpPr>
            <p:cNvPr id="7" name="Rectangle: Top Corners Rounded 6">
              <a:extLst>
                <a:ext uri="{FF2B5EF4-FFF2-40B4-BE49-F238E27FC236}">
                  <a16:creationId xmlns:a16="http://schemas.microsoft.com/office/drawing/2014/main" id="{A651FF2F-63F3-4ECE-8042-BB78094D9928}"/>
                </a:ext>
              </a:extLst>
            </p:cNvPr>
            <p:cNvSpPr/>
            <p:nvPr/>
          </p:nvSpPr>
          <p:spPr>
            <a:xfrm>
              <a:off x="3991395" y="2209800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52C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997D0D-2340-453B-B506-4B82A9988164}"/>
                </a:ext>
              </a:extLst>
            </p:cNvPr>
            <p:cNvSpPr txBox="1"/>
            <p:nvPr/>
          </p:nvSpPr>
          <p:spPr>
            <a:xfrm>
              <a:off x="4322479" y="2235222"/>
              <a:ext cx="894432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0" dirty="0">
                  <a:solidFill>
                    <a:srgbClr val="E6E7E9"/>
                  </a:solidFill>
                  <a:latin typeface="Tw Cen MT" panose="020B0602020104020603" pitchFamily="34" charset="0"/>
                </a:rPr>
                <a:t>2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2EBEE0-4492-45DE-A964-67E1F254A828}"/>
              </a:ext>
            </a:extLst>
          </p:cNvPr>
          <p:cNvGrpSpPr/>
          <p:nvPr/>
        </p:nvGrpSpPr>
        <p:grpSpPr>
          <a:xfrm>
            <a:off x="277395" y="4084405"/>
            <a:ext cx="5445027" cy="3733800"/>
            <a:chOff x="1482217" y="2235222"/>
            <a:chExt cx="1591582" cy="1866900"/>
          </a:xfrm>
        </p:grpSpPr>
        <p:sp>
          <p:nvSpPr>
            <p:cNvPr id="11" name="Rectangle: Top Corners Rounded 10">
              <a:extLst>
                <a:ext uri="{FF2B5EF4-FFF2-40B4-BE49-F238E27FC236}">
                  <a16:creationId xmlns:a16="http://schemas.microsoft.com/office/drawing/2014/main" id="{EDC9C1CA-E5FB-4409-AB11-A6D6F244BB04}"/>
                </a:ext>
              </a:extLst>
            </p:cNvPr>
            <p:cNvSpPr/>
            <p:nvPr/>
          </p:nvSpPr>
          <p:spPr>
            <a:xfrm>
              <a:off x="1482217" y="2235222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rgbClr val="FF59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0E31D2-92C3-412D-9001-21FF69E56B85}"/>
                </a:ext>
              </a:extLst>
            </p:cNvPr>
            <p:cNvSpPr txBox="1"/>
            <p:nvPr/>
          </p:nvSpPr>
          <p:spPr>
            <a:xfrm>
              <a:off x="1843093" y="2285140"/>
              <a:ext cx="894432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0" dirty="0">
                  <a:solidFill>
                    <a:srgbClr val="E6E7E9"/>
                  </a:solidFill>
                  <a:latin typeface="Tw Cen MT" panose="020B0602020104020603" pitchFamily="34" charset="0"/>
                </a:rPr>
                <a:t>1</a:t>
              </a: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FFACF65-7AA1-4442-93B4-ED26212D6CE0}"/>
              </a:ext>
            </a:extLst>
          </p:cNvPr>
          <p:cNvSpPr/>
          <p:nvPr/>
        </p:nvSpPr>
        <p:spPr>
          <a:xfrm flipV="1">
            <a:off x="677797" y="6252105"/>
            <a:ext cx="4672655" cy="6063972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AECF6D-6C0C-4F48-8FBD-AB00305F2AC7}"/>
              </a:ext>
            </a:extLst>
          </p:cNvPr>
          <p:cNvSpPr/>
          <p:nvPr/>
        </p:nvSpPr>
        <p:spPr>
          <a:xfrm flipV="1">
            <a:off x="6571154" y="6229189"/>
            <a:ext cx="4811789" cy="6063972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361B01-03EA-4A3C-8B61-BEC6A891C530}"/>
              </a:ext>
            </a:extLst>
          </p:cNvPr>
          <p:cNvSpPr/>
          <p:nvPr/>
        </p:nvSpPr>
        <p:spPr>
          <a:xfrm flipV="1">
            <a:off x="12647165" y="6252105"/>
            <a:ext cx="4993754" cy="5841896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D059CF-E439-4FFA-9F4D-8D4AEE67AF68}"/>
              </a:ext>
            </a:extLst>
          </p:cNvPr>
          <p:cNvSpPr txBox="1"/>
          <p:nvPr/>
        </p:nvSpPr>
        <p:spPr>
          <a:xfrm>
            <a:off x="1178261" y="7501741"/>
            <a:ext cx="3758781" cy="1938992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2">
                <a:lumMod val="40000"/>
                <a:lumOff val="6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An open-source algorithm </a:t>
            </a:r>
            <a:endParaRPr lang="en-US" sz="4000" dirty="0">
              <a:solidFill>
                <a:srgbClr val="A6A6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CB3ADA-5E88-43FD-BDE6-CF9A838CCEBF}"/>
              </a:ext>
            </a:extLst>
          </p:cNvPr>
          <p:cNvSpPr txBox="1"/>
          <p:nvPr/>
        </p:nvSpPr>
        <p:spPr>
          <a:xfrm>
            <a:off x="7217532" y="7704199"/>
            <a:ext cx="3482029" cy="193899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1828800" hangingPunct="1">
              <a:buClr>
                <a:srgbClr val="000000"/>
              </a:buClr>
              <a:defRPr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An additive regression model.</a:t>
            </a:r>
            <a:endParaRPr lang="en-US" sz="4000" dirty="0">
              <a:latin typeface="Arial" panose="020B0604020202020204" pitchFamily="34" charset="0"/>
              <a:ea typeface="Fira Sans"/>
              <a:cs typeface="Arial" panose="020B0604020202020204" pitchFamily="34" charset="0"/>
              <a:sym typeface="Fira San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669BBC-E05E-4A57-8B37-7C1ED4C4A29B}"/>
              </a:ext>
            </a:extLst>
          </p:cNvPr>
          <p:cNvSpPr txBox="1"/>
          <p:nvPr/>
        </p:nvSpPr>
        <p:spPr>
          <a:xfrm>
            <a:off x="13403179" y="7508347"/>
            <a:ext cx="3470101" cy="378565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1828800" hangingPunct="1">
              <a:buClr>
                <a:srgbClr val="000000"/>
              </a:buClr>
              <a:defRPr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Three main model components: trend, seasonality, and holidays</a:t>
            </a:r>
            <a:endParaRPr lang="en-US" sz="4000" dirty="0">
              <a:latin typeface="Arial" panose="020B0604020202020204" pitchFamily="34" charset="0"/>
              <a:ea typeface="Fira Sans"/>
              <a:cs typeface="Arial" panose="020B0604020202020204" pitchFamily="34" charset="0"/>
              <a:sym typeface="Fira San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376034-40CD-7332-81FE-CE9EC6B64E38}"/>
              </a:ext>
            </a:extLst>
          </p:cNvPr>
          <p:cNvSpPr txBox="1"/>
          <p:nvPr/>
        </p:nvSpPr>
        <p:spPr>
          <a:xfrm>
            <a:off x="5900489" y="1119116"/>
            <a:ext cx="124170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9600" dirty="0">
                <a:solidFill>
                  <a:schemeClr val="tx2"/>
                </a:solidFill>
                <a:latin typeface="Poppins" panose="00000500000000000000" pitchFamily="2" charset="0"/>
                <a:cs typeface="Poppins" panose="00000500000000000000" pitchFamily="2" charset="0"/>
                <a:sym typeface="Fira Sans Extra Condensed Medium"/>
              </a:rPr>
              <a:t> </a:t>
            </a:r>
            <a:r>
              <a:rPr lang="en" sz="8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Fira Sans Extra Condensed Medium"/>
              </a:rPr>
              <a:t>Facebook Prophet</a:t>
            </a:r>
            <a:endParaRPr lang="en-US" sz="8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B4AC4314-111A-C959-E028-AAB0230E35B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77814" y="11440188"/>
            <a:ext cx="2193774" cy="1703912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</a:effectLst>
        </p:spPr>
      </p:pic>
      <p:pic>
        <p:nvPicPr>
          <p:cNvPr id="17" name="Image" descr="Image">
            <a:extLst>
              <a:ext uri="{FF2B5EF4-FFF2-40B4-BE49-F238E27FC236}">
                <a16:creationId xmlns:a16="http://schemas.microsoft.com/office/drawing/2014/main" id="{74915F82-6F41-606B-1BDD-C7827D4CF10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728800" y="11418388"/>
            <a:ext cx="1941522" cy="1703913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</a:effectLst>
        </p:spPr>
      </p:pic>
      <p:pic>
        <p:nvPicPr>
          <p:cNvPr id="18" name="Image" descr="Image">
            <a:extLst>
              <a:ext uri="{FF2B5EF4-FFF2-40B4-BE49-F238E27FC236}">
                <a16:creationId xmlns:a16="http://schemas.microsoft.com/office/drawing/2014/main" id="{DA6C853A-4B46-85D0-6A40-3CC7AC88A50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879528" y="11440187"/>
            <a:ext cx="1912839" cy="1703913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85B2ADA-F291-51FC-301F-DEA02FCDA405}"/>
              </a:ext>
            </a:extLst>
          </p:cNvPr>
          <p:cNvGrpSpPr/>
          <p:nvPr/>
        </p:nvGrpSpPr>
        <p:grpSpPr>
          <a:xfrm>
            <a:off x="18684763" y="4061124"/>
            <a:ext cx="5533406" cy="3733800"/>
            <a:chOff x="6756570" y="2152623"/>
            <a:chExt cx="1591582" cy="1866900"/>
          </a:xfrm>
        </p:grpSpPr>
        <p:sp>
          <p:nvSpPr>
            <p:cNvPr id="12" name="Rectangle: Top Corners Rounded 11">
              <a:extLst>
                <a:ext uri="{FF2B5EF4-FFF2-40B4-BE49-F238E27FC236}">
                  <a16:creationId xmlns:a16="http://schemas.microsoft.com/office/drawing/2014/main" id="{ABDCA194-7771-8E1B-34A1-DB0128C8DC9E}"/>
                </a:ext>
              </a:extLst>
            </p:cNvPr>
            <p:cNvSpPr/>
            <p:nvPr/>
          </p:nvSpPr>
          <p:spPr>
            <a:xfrm>
              <a:off x="6756570" y="2152623"/>
              <a:ext cx="1591582" cy="1866900"/>
            </a:xfrm>
            <a:prstGeom prst="round2SameRect">
              <a:avLst>
                <a:gd name="adj1" fmla="val 12063"/>
                <a:gd name="adj2" fmla="val 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DBE286A-292C-BAB4-794E-FC6CB366B1EC}"/>
                </a:ext>
              </a:extLst>
            </p:cNvPr>
            <p:cNvSpPr txBox="1"/>
            <p:nvPr/>
          </p:nvSpPr>
          <p:spPr>
            <a:xfrm>
              <a:off x="6900114" y="2209800"/>
              <a:ext cx="1311675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0" dirty="0">
                  <a:solidFill>
                    <a:srgbClr val="E6E7E9"/>
                  </a:solidFill>
                  <a:latin typeface="Tw Cen MT" panose="020B0602020104020603" pitchFamily="34" charset="0"/>
                </a:rPr>
                <a:t>4</a:t>
              </a:r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B2F3F73-E32C-D398-DA63-C6AB0078316A}"/>
              </a:ext>
            </a:extLst>
          </p:cNvPr>
          <p:cNvSpPr/>
          <p:nvPr/>
        </p:nvSpPr>
        <p:spPr>
          <a:xfrm flipV="1">
            <a:off x="19049320" y="6229187"/>
            <a:ext cx="4865953" cy="5841895"/>
          </a:xfrm>
          <a:custGeom>
            <a:avLst/>
            <a:gdLst>
              <a:gd name="connsiteX0" fmla="*/ 0 w 1591582"/>
              <a:gd name="connsiteY0" fmla="*/ 3031986 h 3031986"/>
              <a:gd name="connsiteX1" fmla="*/ 357641 w 1591582"/>
              <a:gd name="connsiteY1" fmla="*/ 3031986 h 3031986"/>
              <a:gd name="connsiteX2" fmla="*/ 795791 w 1591582"/>
              <a:gd name="connsiteY2" fmla="*/ 2593836 h 3031986"/>
              <a:gd name="connsiteX3" fmla="*/ 1233941 w 1591582"/>
              <a:gd name="connsiteY3" fmla="*/ 3031986 h 3031986"/>
              <a:gd name="connsiteX4" fmla="*/ 1591582 w 1591582"/>
              <a:gd name="connsiteY4" fmla="*/ 3031986 h 3031986"/>
              <a:gd name="connsiteX5" fmla="*/ 1591582 w 1591582"/>
              <a:gd name="connsiteY5" fmla="*/ 314242 h 3031986"/>
              <a:gd name="connsiteX6" fmla="*/ 1277340 w 1591582"/>
              <a:gd name="connsiteY6" fmla="*/ 0 h 3031986"/>
              <a:gd name="connsiteX7" fmla="*/ 314242 w 1591582"/>
              <a:gd name="connsiteY7" fmla="*/ 0 h 3031986"/>
              <a:gd name="connsiteX8" fmla="*/ 0 w 1591582"/>
              <a:gd name="connsiteY8" fmla="*/ 314242 h 303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91582" h="3031986">
                <a:moveTo>
                  <a:pt x="0" y="3031986"/>
                </a:moveTo>
                <a:lnTo>
                  <a:pt x="357641" y="3031986"/>
                </a:lnTo>
                <a:cubicBezTo>
                  <a:pt x="357641" y="2790002"/>
                  <a:pt x="553807" y="2593836"/>
                  <a:pt x="795791" y="2593836"/>
                </a:cubicBezTo>
                <a:cubicBezTo>
                  <a:pt x="1037775" y="2593836"/>
                  <a:pt x="1233941" y="2790002"/>
                  <a:pt x="1233941" y="3031986"/>
                </a:cubicBezTo>
                <a:lnTo>
                  <a:pt x="1591582" y="3031986"/>
                </a:lnTo>
                <a:lnTo>
                  <a:pt x="1591582" y="314242"/>
                </a:lnTo>
                <a:cubicBezTo>
                  <a:pt x="1591582" y="140691"/>
                  <a:pt x="1450891" y="0"/>
                  <a:pt x="1277340" y="0"/>
                </a:cubicBezTo>
                <a:lnTo>
                  <a:pt x="314242" y="0"/>
                </a:lnTo>
                <a:cubicBezTo>
                  <a:pt x="140691" y="0"/>
                  <a:pt x="0" y="140691"/>
                  <a:pt x="0" y="31424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127000" sx="107000" sy="107000" algn="ct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782FDF-24DE-E50E-AD08-059BE69F99A3}"/>
              </a:ext>
            </a:extLst>
          </p:cNvPr>
          <p:cNvSpPr txBox="1"/>
          <p:nvPr/>
        </p:nvSpPr>
        <p:spPr>
          <a:xfrm>
            <a:off x="19863672" y="7909278"/>
            <a:ext cx="3194425" cy="378565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defTabSz="1828800" hangingPunct="1">
              <a:buClr>
                <a:srgbClr val="000000"/>
              </a:buClr>
              <a:defRPr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Ability to make time series predictions with good accuracy</a:t>
            </a:r>
            <a:endParaRPr lang="en-US" sz="4000" dirty="0">
              <a:latin typeface="Arial" panose="020B0604020202020204" pitchFamily="34" charset="0"/>
              <a:ea typeface="Fira Sans"/>
              <a:cs typeface="Arial" panose="020B0604020202020204" pitchFamily="34" charset="0"/>
              <a:sym typeface="Fira Sans"/>
            </a:endParaRPr>
          </a:p>
        </p:txBody>
      </p:sp>
      <p:pic>
        <p:nvPicPr>
          <p:cNvPr id="23" name="Image" descr="Image">
            <a:extLst>
              <a:ext uri="{FF2B5EF4-FFF2-40B4-BE49-F238E27FC236}">
                <a16:creationId xmlns:a16="http://schemas.microsoft.com/office/drawing/2014/main" id="{7F276FDD-B607-6D2C-6137-6A2AF39BEA8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2402339" y="11475214"/>
            <a:ext cx="1941522" cy="1703913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EE52FB5-5BD2-6967-80B7-799F321C4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9137" y="2512473"/>
            <a:ext cx="3139712" cy="566489"/>
          </a:xfrm>
          <a:prstGeom prst="rect">
            <a:avLst/>
          </a:prstGeom>
        </p:spPr>
      </p:pic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04D4F18D-EC17-8FF4-604B-26E99FB2538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18</a:t>
            </a:fld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23420E3-6520-BD8A-B632-7491568DDD1E}"/>
              </a:ext>
            </a:extLst>
          </p:cNvPr>
          <p:cNvSpPr/>
          <p:nvPr/>
        </p:nvSpPr>
        <p:spPr>
          <a:xfrm>
            <a:off x="11801339" y="13081000"/>
            <a:ext cx="714809" cy="471924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6092263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9" grpId="0"/>
      <p:bldP spid="22" grpId="0"/>
      <p:bldP spid="25" grpId="0"/>
      <p:bldP spid="29" grpId="0"/>
      <p:bldP spid="21" grpId="0" animBg="1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197" y="109053"/>
            <a:ext cx="21945600" cy="1623200"/>
          </a:xfrm>
        </p:spPr>
        <p:txBody>
          <a:bodyPr>
            <a:normAutofit/>
          </a:bodyPr>
          <a:lstStyle/>
          <a:p>
            <a:pPr algn="ctr"/>
            <a:r>
              <a:rPr lang="en" sz="8000" b="1" dirty="0"/>
              <a:t>Methodology</a:t>
            </a:r>
            <a:endParaRPr lang="en-US" sz="8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597" y="3570141"/>
            <a:ext cx="9956800" cy="868680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19</a:t>
            </a:fld>
            <a:endParaRPr lang="en"/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A5CD0F71-AEAF-2B18-8677-8751CAD7114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864272"/>
            <a:ext cx="2563907" cy="2501670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300" endPos="45000" dist="50800" dir="5400000" sy="-100000" algn="bl" rotWithShape="0"/>
          </a:effectLst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59AC422D-3582-0231-653E-1E607D545F3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9365" y="9656298"/>
            <a:ext cx="2171878" cy="2119158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275" endPos="40000" dist="101600" dir="5400000" sy="-100000" algn="bl" rotWithShape="0"/>
          </a:effectLst>
        </p:spPr>
      </p:pic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4D5703B7-7EF1-4867-F68A-1044DE6E145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63754" y="1016074"/>
            <a:ext cx="2778491" cy="2711046"/>
          </a:xfrm>
          <a:prstGeom prst="rect">
            <a:avLst/>
          </a:prstGeom>
          <a:ln w="12700" cap="flat">
            <a:noFill/>
            <a:miter lim="400000"/>
          </a:ln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</p:pic>
      <p:pic>
        <p:nvPicPr>
          <p:cNvPr id="193" name="Image" descr="Image">
            <a:extLst>
              <a:ext uri="{FF2B5EF4-FFF2-40B4-BE49-F238E27FC236}">
                <a16:creationId xmlns:a16="http://schemas.microsoft.com/office/drawing/2014/main" id="{69F27AAD-50F1-1551-0B50-B9DD8F6861B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74635" y="9549651"/>
            <a:ext cx="2390479" cy="2332452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300" endPos="38500" dist="5080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24416F-1BEC-5CC8-BA14-3B0C140A92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5499" y="1747001"/>
            <a:ext cx="3139712" cy="45724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34DF7AD-05F3-8F16-4640-6C0F072168BE}"/>
              </a:ext>
            </a:extLst>
          </p:cNvPr>
          <p:cNvSpPr/>
          <p:nvPr/>
        </p:nvSpPr>
        <p:spPr>
          <a:xfrm>
            <a:off x="11980465" y="12711052"/>
            <a:ext cx="714809" cy="519351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Gill Sans SemiBold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552617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75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>
          <a:xfrm>
            <a:off x="9914967" y="12638752"/>
            <a:ext cx="2965010" cy="1280755"/>
          </a:xfrm>
        </p:spPr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2</a:t>
            </a:fld>
            <a:endParaRPr lang="e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F5281B-C5DA-4848-A908-31776066F6AB}"/>
              </a:ext>
            </a:extLst>
          </p:cNvPr>
          <p:cNvSpPr/>
          <p:nvPr/>
        </p:nvSpPr>
        <p:spPr>
          <a:xfrm>
            <a:off x="4171188" y="3886070"/>
            <a:ext cx="574377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400" dirty="0">
                <a:latin typeface="Arial Narrow" panose="020B0606020202030204" pitchFamily="34" charset="0"/>
              </a:rPr>
              <a:t>  Simanta Sarker</a:t>
            </a:r>
          </a:p>
          <a:p>
            <a:r>
              <a:rPr lang="en-US" sz="6400" dirty="0">
                <a:latin typeface="Arial Narrow" panose="020B0606020202030204" pitchFamily="34" charset="0"/>
              </a:rPr>
              <a:t>ID: 180104010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E8E618-CDF9-4EFB-B983-9C6A21F5E65E}"/>
              </a:ext>
            </a:extLst>
          </p:cNvPr>
          <p:cNvSpPr/>
          <p:nvPr/>
        </p:nvSpPr>
        <p:spPr>
          <a:xfrm>
            <a:off x="17013405" y="4179195"/>
            <a:ext cx="517383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400" dirty="0">
                <a:latin typeface="Arial Narrow" panose="020B0606020202030204" pitchFamily="34" charset="0"/>
              </a:rPr>
              <a:t>Jain Jannath </a:t>
            </a:r>
          </a:p>
          <a:p>
            <a:r>
              <a:rPr lang="en-US" sz="6400" dirty="0">
                <a:latin typeface="Arial Narrow" panose="020B0606020202030204" pitchFamily="34" charset="0"/>
              </a:rPr>
              <a:t>  ID: 180104023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CA7FFD-9691-4523-8BBD-4F489299552D}"/>
              </a:ext>
            </a:extLst>
          </p:cNvPr>
          <p:cNvSpPr/>
          <p:nvPr/>
        </p:nvSpPr>
        <p:spPr>
          <a:xfrm>
            <a:off x="16796397" y="7596302"/>
            <a:ext cx="560785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400" dirty="0">
                <a:latin typeface="Arial Narrow" panose="020B0606020202030204" pitchFamily="34" charset="0"/>
              </a:rPr>
              <a:t>Mehedi Hasan</a:t>
            </a:r>
          </a:p>
          <a:p>
            <a:r>
              <a:rPr lang="en-US" sz="6400" dirty="0">
                <a:latin typeface="Arial Narrow" panose="020B0606020202030204" pitchFamily="34" charset="0"/>
              </a:rPr>
              <a:t>ID: 180104132</a:t>
            </a:r>
            <a:endParaRPr lang="en-US" sz="6400" dirty="0">
              <a:solidFill>
                <a:schemeClr val="accent1"/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246811" y="7478082"/>
            <a:ext cx="841248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400" dirty="0">
                <a:latin typeface="Arial Narrow" panose="020B0606020202030204" pitchFamily="34" charset="0"/>
              </a:rPr>
              <a:t>Arifa Akter </a:t>
            </a:r>
          </a:p>
          <a:p>
            <a:r>
              <a:rPr lang="en-US" sz="6400" dirty="0">
                <a:latin typeface="Arial Narrow" panose="020B0606020202030204" pitchFamily="34" charset="0"/>
              </a:rPr>
              <a:t>     ID: 180104050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882674" y="624132"/>
            <a:ext cx="674255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8000" dirty="0">
                <a:solidFill>
                  <a:srgbClr val="342524"/>
                </a:solidFill>
                <a:latin typeface="Arial" panose="020B0604020202020204" pitchFamily="34" charset="0"/>
                <a:cs typeface="Arial" panose="020B0604020202020204" pitchFamily="34" charset="0"/>
                <a:sym typeface="Alegreya Sans SC"/>
              </a:rPr>
              <a:t>Presented By</a:t>
            </a:r>
            <a:endParaRPr lang="en-US" sz="8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13993612" y="7331128"/>
            <a:ext cx="2635683" cy="3126139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51" name="Oval 50"/>
          <p:cNvSpPr/>
          <p:nvPr/>
        </p:nvSpPr>
        <p:spPr>
          <a:xfrm>
            <a:off x="1438948" y="3362579"/>
            <a:ext cx="2635683" cy="3126139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52" name="Oval 51"/>
          <p:cNvSpPr/>
          <p:nvPr/>
        </p:nvSpPr>
        <p:spPr>
          <a:xfrm>
            <a:off x="13975244" y="3742075"/>
            <a:ext cx="2635683" cy="3126139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53" name="Oval 52"/>
          <p:cNvSpPr/>
          <p:nvPr/>
        </p:nvSpPr>
        <p:spPr>
          <a:xfrm>
            <a:off x="1535505" y="7141227"/>
            <a:ext cx="2635683" cy="3126139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9C6A2B-E52B-789C-C72E-7EEE3D43A2F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404248" y="163565"/>
            <a:ext cx="1828800" cy="17794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864CF0-387D-B54F-4058-0099D414C80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5542" y="11460420"/>
            <a:ext cx="2246811" cy="20450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851E0C2-7449-0941-7296-CD32033306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22144" y="1947571"/>
            <a:ext cx="3139712" cy="45724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4D39652-2F7F-239E-0795-584FDF223DBC}"/>
              </a:ext>
            </a:extLst>
          </p:cNvPr>
          <p:cNvSpPr/>
          <p:nvPr/>
        </p:nvSpPr>
        <p:spPr>
          <a:xfrm>
            <a:off x="12409714" y="12995943"/>
            <a:ext cx="627017" cy="457240"/>
          </a:xfrm>
          <a:prstGeom prst="ellipse">
            <a:avLst/>
          </a:prstGeom>
          <a:noFill/>
          <a:ln w="635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03204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25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750"/>
                            </p:stCondLst>
                            <p:childTnLst>
                              <p:par>
                                <p:cTn id="6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9" grpId="0"/>
      <p:bldP spid="32" grpId="0"/>
      <p:bldP spid="39" grpId="0" animBg="1"/>
      <p:bldP spid="51" grpId="0" animBg="1"/>
      <p:bldP spid="52" grpId="0" animBg="1"/>
      <p:bldP spid="5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9685B6-8D42-69BC-B6D9-EAC6D6471152}"/>
              </a:ext>
            </a:extLst>
          </p:cNvPr>
          <p:cNvSpPr txBox="1"/>
          <p:nvPr/>
        </p:nvSpPr>
        <p:spPr>
          <a:xfrm>
            <a:off x="6858000" y="0"/>
            <a:ext cx="11952514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Result Analysis(Confirmed</a:t>
            </a:r>
            <a:r>
              <a:rPr kumimoji="0" lang="en-US" sz="54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 Cases)</a:t>
            </a:r>
            <a:endParaRPr kumimoji="0" lang="en-US" sz="5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08CFFC-F15C-46FB-32DF-A9097CC779B7}"/>
              </a:ext>
            </a:extLst>
          </p:cNvPr>
          <p:cNvSpPr txBox="1"/>
          <p:nvPr/>
        </p:nvSpPr>
        <p:spPr>
          <a:xfrm>
            <a:off x="3035162" y="11987281"/>
            <a:ext cx="1845945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Table 1:New infected confirm cases prediction by time series Model for the upcoming 14 days(JAPAN).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pic>
        <p:nvPicPr>
          <p:cNvPr id="14" name="Image" descr="Image">
            <a:extLst>
              <a:ext uri="{FF2B5EF4-FFF2-40B4-BE49-F238E27FC236}">
                <a16:creationId xmlns:a16="http://schemas.microsoft.com/office/drawing/2014/main" id="{173313DF-2EE6-8E68-E3FE-7E8CF98DE6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983" y="12147483"/>
            <a:ext cx="1350817" cy="1213248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300" endPos="45000" dist="50800" dir="5400000" sy="-100000" algn="bl" rotWithShape="0"/>
          </a:effectLst>
        </p:spPr>
      </p:pic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607BE1BB-7DA1-20A0-E4CE-796BEDCA1CD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77010" y="12173276"/>
            <a:ext cx="1327880" cy="1295647"/>
          </a:xfrm>
          <a:prstGeom prst="rect">
            <a:avLst/>
          </a:prstGeom>
          <a:ln w="12700" cap="flat">
            <a:noFill/>
            <a:miter lim="400000"/>
          </a:ln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DD41E5-55D4-3BBD-1BA3-D0A4FD5CB06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20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5E6A82C-0812-C9B1-7E15-794E53EC3C94}"/>
              </a:ext>
            </a:extLst>
          </p:cNvPr>
          <p:cNvSpPr/>
          <p:nvPr/>
        </p:nvSpPr>
        <p:spPr>
          <a:xfrm>
            <a:off x="11828244" y="13139435"/>
            <a:ext cx="714809" cy="471924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2FC01D-5B03-E1CD-9219-6ACE2F7EF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46028"/>
            <a:ext cx="24383999" cy="1018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7401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9685B6-8D42-69BC-B6D9-EAC6D6471152}"/>
              </a:ext>
            </a:extLst>
          </p:cNvPr>
          <p:cNvSpPr txBox="1"/>
          <p:nvPr/>
        </p:nvSpPr>
        <p:spPr>
          <a:xfrm>
            <a:off x="6858000" y="0"/>
            <a:ext cx="10382250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Result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08CFFC-F15C-46FB-32DF-A9097CC779B7}"/>
              </a:ext>
            </a:extLst>
          </p:cNvPr>
          <p:cNvSpPr txBox="1"/>
          <p:nvPr/>
        </p:nvSpPr>
        <p:spPr>
          <a:xfrm>
            <a:off x="3419528" y="11871489"/>
            <a:ext cx="17259193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3600" b="0" kern="1200" noProof="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1: </a:t>
            </a: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Graph of New Infected Cases Prediction using (a) ARIMA,(b) Holt-Winters, (c)XGBOOST (d) Prophet(with Holiday), and(e) Prophet(without Holiday) (JAPAN).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pic>
        <p:nvPicPr>
          <p:cNvPr id="14" name="Image" descr="Image">
            <a:extLst>
              <a:ext uri="{FF2B5EF4-FFF2-40B4-BE49-F238E27FC236}">
                <a16:creationId xmlns:a16="http://schemas.microsoft.com/office/drawing/2014/main" id="{173313DF-2EE6-8E68-E3FE-7E8CF98DE6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983" y="12147483"/>
            <a:ext cx="1350817" cy="1213248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300" endPos="45000" dist="50800" dir="5400000" sy="-100000" algn="bl" rotWithShape="0"/>
          </a:effectLst>
        </p:spPr>
      </p:pic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607BE1BB-7DA1-20A0-E4CE-796BEDCA1CD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77010" y="12173276"/>
            <a:ext cx="1327880" cy="1295647"/>
          </a:xfrm>
          <a:prstGeom prst="rect">
            <a:avLst/>
          </a:prstGeom>
          <a:ln w="12700" cap="flat">
            <a:noFill/>
            <a:miter lim="400000"/>
          </a:ln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</p:pic>
      <p:pic>
        <p:nvPicPr>
          <p:cNvPr id="4" name="Picture 3" descr="Chart, line chart, histogram&#10;&#10;Description automatically generated">
            <a:extLst>
              <a:ext uri="{FF2B5EF4-FFF2-40B4-BE49-F238E27FC236}">
                <a16:creationId xmlns:a16="http://schemas.microsoft.com/office/drawing/2014/main" id="{E4A22CF2-9B10-EE5D-0BD7-C46189D360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83" y="1550503"/>
            <a:ext cx="7598433" cy="4403603"/>
          </a:xfrm>
          <a:prstGeom prst="rect">
            <a:avLst/>
          </a:prstGeom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ECE60A5F-E8DE-FA6F-0C72-D03384C276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559" y="1550503"/>
            <a:ext cx="7598433" cy="4403603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BA0F5461-853A-10B8-C695-BD5315F602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112" y="7007072"/>
            <a:ext cx="8435009" cy="4204268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B5AC0FD1-E071-F321-8E8D-AA9F47DCD2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1786" y="7007072"/>
            <a:ext cx="8932814" cy="4204268"/>
          </a:xfrm>
          <a:prstGeom prst="rect">
            <a:avLst/>
          </a:prstGeom>
        </p:spPr>
      </p:pic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309A6152-2890-378A-061D-DC835E5520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2267" y="1550504"/>
            <a:ext cx="7143750" cy="44036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094F6C-0495-B555-30C5-137E3C23302F}"/>
              </a:ext>
            </a:extLst>
          </p:cNvPr>
          <p:cNvSpPr txBox="1"/>
          <p:nvPr/>
        </p:nvSpPr>
        <p:spPr>
          <a:xfrm>
            <a:off x="3110726" y="5976619"/>
            <a:ext cx="2492417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(a) ARIMA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F64599-340D-13F7-2CA0-68D2D25BC7EF}"/>
              </a:ext>
            </a:extLst>
          </p:cNvPr>
          <p:cNvSpPr txBox="1"/>
          <p:nvPr/>
        </p:nvSpPr>
        <p:spPr>
          <a:xfrm>
            <a:off x="10945791" y="6125232"/>
            <a:ext cx="3238560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(b) Holt -Winters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D7DE8B-B971-89C3-5122-7E0084F0F423}"/>
              </a:ext>
            </a:extLst>
          </p:cNvPr>
          <p:cNvSpPr txBox="1"/>
          <p:nvPr/>
        </p:nvSpPr>
        <p:spPr>
          <a:xfrm>
            <a:off x="19667521" y="6153158"/>
            <a:ext cx="2492417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(c) </a:t>
            </a:r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62CC6B-DCC9-B9FC-6B21-AE1866A6A985}"/>
              </a:ext>
            </a:extLst>
          </p:cNvPr>
          <p:cNvSpPr txBox="1"/>
          <p:nvPr/>
        </p:nvSpPr>
        <p:spPr>
          <a:xfrm>
            <a:off x="5068229" y="11312707"/>
            <a:ext cx="4655634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(d) Prophet (with Holiday)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C684C5-C425-803B-EA54-E309A72A8213}"/>
              </a:ext>
            </a:extLst>
          </p:cNvPr>
          <p:cNvSpPr txBox="1"/>
          <p:nvPr/>
        </p:nvSpPr>
        <p:spPr>
          <a:xfrm>
            <a:off x="15270485" y="11283442"/>
            <a:ext cx="5093858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(e) Prophet (without Holiday)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B93A2C7-DDB9-9C6D-A4F4-EE931441126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21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08D5059-F604-2F30-EF74-80E2514D126D}"/>
              </a:ext>
            </a:extLst>
          </p:cNvPr>
          <p:cNvSpPr/>
          <p:nvPr/>
        </p:nvSpPr>
        <p:spPr>
          <a:xfrm>
            <a:off x="11825188" y="13124769"/>
            <a:ext cx="714809" cy="471924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522304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8" grpId="0"/>
      <p:bldP spid="19" grpId="0"/>
      <p:bldP spid="20" grpId="0"/>
      <p:bldP spid="21" grpId="0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9685B6-8D42-69BC-B6D9-EAC6D6471152}"/>
              </a:ext>
            </a:extLst>
          </p:cNvPr>
          <p:cNvSpPr txBox="1"/>
          <p:nvPr/>
        </p:nvSpPr>
        <p:spPr>
          <a:xfrm>
            <a:off x="6858000" y="0"/>
            <a:ext cx="10382250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Result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08CFFC-F15C-46FB-32DF-A9097CC779B7}"/>
              </a:ext>
            </a:extLst>
          </p:cNvPr>
          <p:cNvSpPr txBox="1"/>
          <p:nvPr/>
        </p:nvSpPr>
        <p:spPr>
          <a:xfrm>
            <a:off x="3110726" y="11977701"/>
            <a:ext cx="17259193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3600" b="0" kern="1200" noProof="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1: </a:t>
            </a: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Graph of New Infected Cases Prediction using (a) ARIMA,(b) Holt-Winters, (c)XGBOOST (d) Prophet(with Holiday), and (e) Prophet(without Holiday) (INDIA).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pic>
        <p:nvPicPr>
          <p:cNvPr id="14" name="Image" descr="Image">
            <a:extLst>
              <a:ext uri="{FF2B5EF4-FFF2-40B4-BE49-F238E27FC236}">
                <a16:creationId xmlns:a16="http://schemas.microsoft.com/office/drawing/2014/main" id="{173313DF-2EE6-8E68-E3FE-7E8CF98DE6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983" y="12147483"/>
            <a:ext cx="1350817" cy="1213248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300" endPos="45000" dist="50800" dir="5400000" sy="-100000" algn="bl" rotWithShape="0"/>
          </a:effectLst>
        </p:spPr>
      </p:pic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607BE1BB-7DA1-20A0-E4CE-796BEDCA1CD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77010" y="12173276"/>
            <a:ext cx="1327880" cy="1295647"/>
          </a:xfrm>
          <a:prstGeom prst="rect">
            <a:avLst/>
          </a:prstGeom>
          <a:ln w="12700" cap="flat">
            <a:noFill/>
            <a:miter lim="400000"/>
          </a:ln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A22CF2-9B10-EE5D-0BD7-C46189D360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7983" y="1573294"/>
            <a:ext cx="7598433" cy="43580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E60A5F-E8DE-FA6F-0C72-D03384C276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86559" y="1582752"/>
            <a:ext cx="7598433" cy="43391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0F5461-853A-10B8-C695-BD5315F602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0823" y="7007072"/>
            <a:ext cx="7843587" cy="42042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AC0FD1-E071-F321-8E8D-AA9F47DCD2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50203" y="7007072"/>
            <a:ext cx="7895979" cy="42042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9A6152-2890-378A-061D-DC835E5520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62267" y="1791456"/>
            <a:ext cx="7143750" cy="392169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094F6C-0495-B555-30C5-137E3C23302F}"/>
              </a:ext>
            </a:extLst>
          </p:cNvPr>
          <p:cNvSpPr txBox="1"/>
          <p:nvPr/>
        </p:nvSpPr>
        <p:spPr>
          <a:xfrm>
            <a:off x="3110726" y="5976619"/>
            <a:ext cx="2492417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(a) ARIMA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F64599-340D-13F7-2CA0-68D2D25BC7EF}"/>
              </a:ext>
            </a:extLst>
          </p:cNvPr>
          <p:cNvSpPr txBox="1"/>
          <p:nvPr/>
        </p:nvSpPr>
        <p:spPr>
          <a:xfrm>
            <a:off x="10945791" y="6125232"/>
            <a:ext cx="3238560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(b) Holt -Winters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D7DE8B-B971-89C3-5122-7E0084F0F423}"/>
              </a:ext>
            </a:extLst>
          </p:cNvPr>
          <p:cNvSpPr txBox="1"/>
          <p:nvPr/>
        </p:nvSpPr>
        <p:spPr>
          <a:xfrm>
            <a:off x="19667521" y="6153158"/>
            <a:ext cx="2492417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(c) </a:t>
            </a:r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62CC6B-DCC9-B9FC-6B21-AE1866A6A985}"/>
              </a:ext>
            </a:extLst>
          </p:cNvPr>
          <p:cNvSpPr txBox="1"/>
          <p:nvPr/>
        </p:nvSpPr>
        <p:spPr>
          <a:xfrm>
            <a:off x="5068229" y="11312707"/>
            <a:ext cx="4655634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(d) Prophet (with Holiday)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C684C5-C425-803B-EA54-E309A72A8213}"/>
              </a:ext>
            </a:extLst>
          </p:cNvPr>
          <p:cNvSpPr txBox="1"/>
          <p:nvPr/>
        </p:nvSpPr>
        <p:spPr>
          <a:xfrm>
            <a:off x="15270485" y="11283442"/>
            <a:ext cx="5093858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(e) Prophet (without Holiday)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457915-137A-AB7E-EFBD-E278A2A4CB5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22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27C8C4B-5911-8324-33EE-81A71CEE7592}"/>
              </a:ext>
            </a:extLst>
          </p:cNvPr>
          <p:cNvSpPr/>
          <p:nvPr/>
        </p:nvSpPr>
        <p:spPr>
          <a:xfrm>
            <a:off x="11834595" y="13124769"/>
            <a:ext cx="714809" cy="471924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2301458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8" grpId="0"/>
      <p:bldP spid="19" grpId="0"/>
      <p:bldP spid="20" grpId="0"/>
      <p:bldP spid="21" grpId="0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9685B6-8D42-69BC-B6D9-EAC6D6471152}"/>
              </a:ext>
            </a:extLst>
          </p:cNvPr>
          <p:cNvSpPr txBox="1"/>
          <p:nvPr/>
        </p:nvSpPr>
        <p:spPr>
          <a:xfrm>
            <a:off x="6858000" y="0"/>
            <a:ext cx="10382250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Result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08CFFC-F15C-46FB-32DF-A9097CC779B7}"/>
              </a:ext>
            </a:extLst>
          </p:cNvPr>
          <p:cNvSpPr txBox="1"/>
          <p:nvPr/>
        </p:nvSpPr>
        <p:spPr>
          <a:xfrm>
            <a:off x="3105150" y="11836594"/>
            <a:ext cx="1845945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Table 1:New infected confirm cases prediction by time series Model for the upcoming 14 days(</a:t>
            </a:r>
            <a:r>
              <a:rPr lang="en-US" sz="3600" b="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PAKISTAN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).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pic>
        <p:nvPicPr>
          <p:cNvPr id="14" name="Image" descr="Image">
            <a:extLst>
              <a:ext uri="{FF2B5EF4-FFF2-40B4-BE49-F238E27FC236}">
                <a16:creationId xmlns:a16="http://schemas.microsoft.com/office/drawing/2014/main" id="{173313DF-2EE6-8E68-E3FE-7E8CF98DE6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983" y="12147483"/>
            <a:ext cx="1350817" cy="1213248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300" endPos="45000" dist="50800" dir="5400000" sy="-100000" algn="bl" rotWithShape="0"/>
          </a:effectLst>
        </p:spPr>
      </p:pic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607BE1BB-7DA1-20A0-E4CE-796BEDCA1CD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77010" y="12173276"/>
            <a:ext cx="1327880" cy="1295647"/>
          </a:xfrm>
          <a:prstGeom prst="rect">
            <a:avLst/>
          </a:prstGeom>
          <a:ln w="12700" cap="flat">
            <a:noFill/>
            <a:miter lim="400000"/>
          </a:ln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9B33C09-0574-0F31-58C7-E787441F4E7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23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9C3B0CF-38BA-3E86-35B9-D7EE39101A76}"/>
              </a:ext>
            </a:extLst>
          </p:cNvPr>
          <p:cNvSpPr/>
          <p:nvPr/>
        </p:nvSpPr>
        <p:spPr>
          <a:xfrm>
            <a:off x="11834595" y="13081000"/>
            <a:ext cx="714809" cy="471924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5FF49B-E672-222F-6F43-9F1E5E0CC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03499"/>
            <a:ext cx="24383999" cy="1001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4167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9685B6-8D42-69BC-B6D9-EAC6D6471152}"/>
              </a:ext>
            </a:extLst>
          </p:cNvPr>
          <p:cNvSpPr txBox="1"/>
          <p:nvPr/>
        </p:nvSpPr>
        <p:spPr>
          <a:xfrm>
            <a:off x="6858000" y="0"/>
            <a:ext cx="10382250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Result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08CFFC-F15C-46FB-32DF-A9097CC779B7}"/>
              </a:ext>
            </a:extLst>
          </p:cNvPr>
          <p:cNvSpPr txBox="1"/>
          <p:nvPr/>
        </p:nvSpPr>
        <p:spPr>
          <a:xfrm>
            <a:off x="3105150" y="11933055"/>
            <a:ext cx="17259193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3600" b="0" kern="1200" noProof="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1: </a:t>
            </a: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Graph of New Infected Cases Prediction using (a) ARIMA,(b) Holt-Winters, (c)XGBOOST (d) Prophet(with Holiday), and(e) Prophet(without Holiday) (ITALY).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pic>
        <p:nvPicPr>
          <p:cNvPr id="14" name="Image" descr="Image">
            <a:extLst>
              <a:ext uri="{FF2B5EF4-FFF2-40B4-BE49-F238E27FC236}">
                <a16:creationId xmlns:a16="http://schemas.microsoft.com/office/drawing/2014/main" id="{173313DF-2EE6-8E68-E3FE-7E8CF98DE6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983" y="12147483"/>
            <a:ext cx="1350817" cy="1213248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300" endPos="45000" dist="50800" dir="5400000" sy="-100000" algn="bl" rotWithShape="0"/>
          </a:effectLst>
        </p:spPr>
      </p:pic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607BE1BB-7DA1-20A0-E4CE-796BEDCA1CD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77010" y="12173276"/>
            <a:ext cx="1327880" cy="1295647"/>
          </a:xfrm>
          <a:prstGeom prst="rect">
            <a:avLst/>
          </a:prstGeom>
          <a:ln w="12700" cap="flat">
            <a:noFill/>
            <a:miter lim="400000"/>
          </a:ln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A22CF2-9B10-EE5D-0BD7-C46189D360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535" y="1608752"/>
            <a:ext cx="7537329" cy="42871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E60A5F-E8DE-FA6F-0C72-D03384C276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86559" y="1583725"/>
            <a:ext cx="7598433" cy="43371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0F5461-853A-10B8-C695-BD5315F602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6401" y="7023187"/>
            <a:ext cx="7432431" cy="41720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AC0FD1-E071-F321-8E8D-AA9F47DCD2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81977" y="7023187"/>
            <a:ext cx="7432431" cy="41720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9A6152-2890-378A-061D-DC835E5520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62267" y="1713491"/>
            <a:ext cx="7143750" cy="40776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094F6C-0495-B555-30C5-137E3C23302F}"/>
              </a:ext>
            </a:extLst>
          </p:cNvPr>
          <p:cNvSpPr txBox="1"/>
          <p:nvPr/>
        </p:nvSpPr>
        <p:spPr>
          <a:xfrm>
            <a:off x="3110726" y="5976619"/>
            <a:ext cx="2492417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(a) ARIMA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F64599-340D-13F7-2CA0-68D2D25BC7EF}"/>
              </a:ext>
            </a:extLst>
          </p:cNvPr>
          <p:cNvSpPr txBox="1"/>
          <p:nvPr/>
        </p:nvSpPr>
        <p:spPr>
          <a:xfrm>
            <a:off x="10945791" y="6125232"/>
            <a:ext cx="3238560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(b) Holt -Winters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D7DE8B-B971-89C3-5122-7E0084F0F423}"/>
              </a:ext>
            </a:extLst>
          </p:cNvPr>
          <p:cNvSpPr txBox="1"/>
          <p:nvPr/>
        </p:nvSpPr>
        <p:spPr>
          <a:xfrm>
            <a:off x="19667521" y="6153158"/>
            <a:ext cx="2492417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(c) </a:t>
            </a:r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62CC6B-DCC9-B9FC-6B21-AE1866A6A985}"/>
              </a:ext>
            </a:extLst>
          </p:cNvPr>
          <p:cNvSpPr txBox="1"/>
          <p:nvPr/>
        </p:nvSpPr>
        <p:spPr>
          <a:xfrm>
            <a:off x="5068229" y="11312707"/>
            <a:ext cx="4655634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(d) Prophet (with Holiday)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C684C5-C425-803B-EA54-E309A72A8213}"/>
              </a:ext>
            </a:extLst>
          </p:cNvPr>
          <p:cNvSpPr txBox="1"/>
          <p:nvPr/>
        </p:nvSpPr>
        <p:spPr>
          <a:xfrm>
            <a:off x="15270485" y="11283442"/>
            <a:ext cx="5093858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(e) Prophet (without Holiday)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DF1638-C358-1234-399B-4A5834DF322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24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A883931-78F5-D2EE-9C2D-E214DC8B1745}"/>
              </a:ext>
            </a:extLst>
          </p:cNvPr>
          <p:cNvSpPr/>
          <p:nvPr/>
        </p:nvSpPr>
        <p:spPr>
          <a:xfrm>
            <a:off x="11822268" y="13081000"/>
            <a:ext cx="714809" cy="471924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8459639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8" grpId="0"/>
      <p:bldP spid="19" grpId="0"/>
      <p:bldP spid="20" grpId="0"/>
      <p:bldP spid="21" grpId="0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9685B6-8D42-69BC-B6D9-EAC6D6471152}"/>
              </a:ext>
            </a:extLst>
          </p:cNvPr>
          <p:cNvSpPr txBox="1"/>
          <p:nvPr/>
        </p:nvSpPr>
        <p:spPr>
          <a:xfrm>
            <a:off x="6858000" y="0"/>
            <a:ext cx="10382250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Result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08CFFC-F15C-46FB-32DF-A9097CC779B7}"/>
              </a:ext>
            </a:extLst>
          </p:cNvPr>
          <p:cNvSpPr txBox="1"/>
          <p:nvPr/>
        </p:nvSpPr>
        <p:spPr>
          <a:xfrm>
            <a:off x="2962275" y="11835599"/>
            <a:ext cx="1845945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Table 1:New infected confirm cases prediction by time series Model for the upcoming 14 days(</a:t>
            </a:r>
            <a:r>
              <a:rPr lang="en-US" sz="3600" b="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BANGLADESH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).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pic>
        <p:nvPicPr>
          <p:cNvPr id="14" name="Image" descr="Image">
            <a:extLst>
              <a:ext uri="{FF2B5EF4-FFF2-40B4-BE49-F238E27FC236}">
                <a16:creationId xmlns:a16="http://schemas.microsoft.com/office/drawing/2014/main" id="{173313DF-2EE6-8E68-E3FE-7E8CF98DE6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983" y="12147483"/>
            <a:ext cx="1350817" cy="1213248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300" endPos="45000" dist="50800" dir="5400000" sy="-100000" algn="bl" rotWithShape="0"/>
          </a:effectLst>
        </p:spPr>
      </p:pic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607BE1BB-7DA1-20A0-E4CE-796BEDCA1CD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77010" y="12173276"/>
            <a:ext cx="1327880" cy="1295647"/>
          </a:xfrm>
          <a:prstGeom prst="rect">
            <a:avLst/>
          </a:prstGeom>
          <a:ln w="12700" cap="flat">
            <a:noFill/>
            <a:miter lim="400000"/>
          </a:ln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57DDA2-F047-D51E-2C4B-0FB46E26121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25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1001E8E-9B42-CD4C-8350-78621E41ECB6}"/>
              </a:ext>
            </a:extLst>
          </p:cNvPr>
          <p:cNvSpPr/>
          <p:nvPr/>
        </p:nvSpPr>
        <p:spPr>
          <a:xfrm>
            <a:off x="11834595" y="13124769"/>
            <a:ext cx="714809" cy="471924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FA8743-384C-364F-87E1-707FCDC439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90847"/>
            <a:ext cx="24383999" cy="1020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6584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9685B6-8D42-69BC-B6D9-EAC6D6471152}"/>
              </a:ext>
            </a:extLst>
          </p:cNvPr>
          <p:cNvSpPr txBox="1"/>
          <p:nvPr/>
        </p:nvSpPr>
        <p:spPr>
          <a:xfrm>
            <a:off x="6858000" y="0"/>
            <a:ext cx="10382250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Result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08CFFC-F15C-46FB-32DF-A9097CC779B7}"/>
              </a:ext>
            </a:extLst>
          </p:cNvPr>
          <p:cNvSpPr txBox="1"/>
          <p:nvPr/>
        </p:nvSpPr>
        <p:spPr>
          <a:xfrm>
            <a:off x="2867468" y="11925658"/>
            <a:ext cx="18649064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3600" b="0" kern="1200" noProof="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1: </a:t>
            </a: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Graph of New Infected Cases Prediction using (a) ARIMA,(b) Holt-Winters, (c)XGBOOST (d) Prophet(with Holiday), and(e) Prophet(without Holiday) (BANGLADESH).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pic>
        <p:nvPicPr>
          <p:cNvPr id="14" name="Image" descr="Image">
            <a:extLst>
              <a:ext uri="{FF2B5EF4-FFF2-40B4-BE49-F238E27FC236}">
                <a16:creationId xmlns:a16="http://schemas.microsoft.com/office/drawing/2014/main" id="{173313DF-2EE6-8E68-E3FE-7E8CF98DE6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983" y="12147483"/>
            <a:ext cx="1350817" cy="1213248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300" endPos="45000" dist="50800" dir="5400000" sy="-100000" algn="bl" rotWithShape="0"/>
          </a:effectLst>
        </p:spPr>
      </p:pic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607BE1BB-7DA1-20A0-E4CE-796BEDCA1CD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77010" y="12173276"/>
            <a:ext cx="1327880" cy="1295647"/>
          </a:xfrm>
          <a:prstGeom prst="rect">
            <a:avLst/>
          </a:prstGeom>
          <a:ln w="12700" cap="flat">
            <a:noFill/>
            <a:miter lim="400000"/>
          </a:ln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A22CF2-9B10-EE5D-0BD7-C46189D360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739" y="1608752"/>
            <a:ext cx="7450921" cy="42871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E60A5F-E8DE-FA6F-0C72-D03384C276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30267" y="1583725"/>
            <a:ext cx="7511016" cy="43371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0F5461-853A-10B8-C695-BD5315F602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9063" y="7023187"/>
            <a:ext cx="7407106" cy="41720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AC0FD1-E071-F321-8E8D-AA9F47DCD2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94639" y="7023187"/>
            <a:ext cx="7407106" cy="41720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9A6152-2890-378A-061D-DC835E5520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03360" y="1713491"/>
            <a:ext cx="7061564" cy="40776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094F6C-0495-B555-30C5-137E3C23302F}"/>
              </a:ext>
            </a:extLst>
          </p:cNvPr>
          <p:cNvSpPr txBox="1"/>
          <p:nvPr/>
        </p:nvSpPr>
        <p:spPr>
          <a:xfrm>
            <a:off x="3110726" y="5976619"/>
            <a:ext cx="2492417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(a) ARIMA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F64599-340D-13F7-2CA0-68D2D25BC7EF}"/>
              </a:ext>
            </a:extLst>
          </p:cNvPr>
          <p:cNvSpPr txBox="1"/>
          <p:nvPr/>
        </p:nvSpPr>
        <p:spPr>
          <a:xfrm>
            <a:off x="10945791" y="6125232"/>
            <a:ext cx="3238560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(b) Holt -Winters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D7DE8B-B971-89C3-5122-7E0084F0F423}"/>
              </a:ext>
            </a:extLst>
          </p:cNvPr>
          <p:cNvSpPr txBox="1"/>
          <p:nvPr/>
        </p:nvSpPr>
        <p:spPr>
          <a:xfrm>
            <a:off x="19667521" y="6153158"/>
            <a:ext cx="2492417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(c) </a:t>
            </a:r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62CC6B-DCC9-B9FC-6B21-AE1866A6A985}"/>
              </a:ext>
            </a:extLst>
          </p:cNvPr>
          <p:cNvSpPr txBox="1"/>
          <p:nvPr/>
        </p:nvSpPr>
        <p:spPr>
          <a:xfrm>
            <a:off x="5068229" y="11312707"/>
            <a:ext cx="4655634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(d) Prophet (with Holiday)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C684C5-C425-803B-EA54-E309A72A8213}"/>
              </a:ext>
            </a:extLst>
          </p:cNvPr>
          <p:cNvSpPr txBox="1"/>
          <p:nvPr/>
        </p:nvSpPr>
        <p:spPr>
          <a:xfrm>
            <a:off x="15270485" y="11283442"/>
            <a:ext cx="5093858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(e) Prophet (without Holiday)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9914C6-4ACC-C2A5-291E-F7A4FE767B5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26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71219D2-47D1-E7A8-BBF8-653392332FF2}"/>
              </a:ext>
            </a:extLst>
          </p:cNvPr>
          <p:cNvSpPr/>
          <p:nvPr/>
        </p:nvSpPr>
        <p:spPr>
          <a:xfrm>
            <a:off x="11850262" y="13081000"/>
            <a:ext cx="714809" cy="471924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3783556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500"/>
                            </p:stCondLst>
                            <p:childTnLst>
                              <p:par>
                                <p:cTn id="7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8" grpId="0"/>
      <p:bldP spid="19" grpId="0"/>
      <p:bldP spid="20" grpId="0"/>
      <p:bldP spid="21" grpId="0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9685B6-8D42-69BC-B6D9-EAC6D6471152}"/>
              </a:ext>
            </a:extLst>
          </p:cNvPr>
          <p:cNvSpPr txBox="1"/>
          <p:nvPr/>
        </p:nvSpPr>
        <p:spPr>
          <a:xfrm>
            <a:off x="6858000" y="0"/>
            <a:ext cx="10382250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Result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08CFFC-F15C-46FB-32DF-A9097CC779B7}"/>
              </a:ext>
            </a:extLst>
          </p:cNvPr>
          <p:cNvSpPr txBox="1"/>
          <p:nvPr/>
        </p:nvSpPr>
        <p:spPr>
          <a:xfrm>
            <a:off x="3110726" y="11984188"/>
            <a:ext cx="1805364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3600" b="0" kern="1200" noProof="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1: </a:t>
            </a: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Graph of New Infected Cases Prediction using (a) ARIMA,(b) Holt-Winters, (c)XGBOOST (d) Prophet(with Holiday), and(e) Prophet(without Holiday) (GERMANY).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pic>
        <p:nvPicPr>
          <p:cNvPr id="14" name="Image" descr="Image">
            <a:extLst>
              <a:ext uri="{FF2B5EF4-FFF2-40B4-BE49-F238E27FC236}">
                <a16:creationId xmlns:a16="http://schemas.microsoft.com/office/drawing/2014/main" id="{173313DF-2EE6-8E68-E3FE-7E8CF98DE6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983" y="12147483"/>
            <a:ext cx="1350817" cy="1213248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300" endPos="45000" dist="50800" dir="5400000" sy="-100000" algn="bl" rotWithShape="0"/>
          </a:effectLst>
        </p:spPr>
      </p:pic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607BE1BB-7DA1-20A0-E4CE-796BEDCA1CD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77010" y="12173276"/>
            <a:ext cx="1327880" cy="1295647"/>
          </a:xfrm>
          <a:prstGeom prst="rect">
            <a:avLst/>
          </a:prstGeom>
          <a:ln w="12700" cap="flat">
            <a:noFill/>
            <a:miter lim="400000"/>
          </a:ln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A22CF2-9B10-EE5D-0BD7-C46189D360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739" y="1608752"/>
            <a:ext cx="7450921" cy="42871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E60A5F-E8DE-FA6F-0C72-D03384C276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30267" y="1583725"/>
            <a:ext cx="7511016" cy="43371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0F5461-853A-10B8-C695-BD5315F602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9063" y="7023187"/>
            <a:ext cx="7407106" cy="41720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AC0FD1-E071-F321-8E8D-AA9F47DCD2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94639" y="7023187"/>
            <a:ext cx="7407106" cy="41720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9A6152-2890-378A-061D-DC835E5520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03360" y="1713491"/>
            <a:ext cx="7061564" cy="40776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094F6C-0495-B555-30C5-137E3C23302F}"/>
              </a:ext>
            </a:extLst>
          </p:cNvPr>
          <p:cNvSpPr txBox="1"/>
          <p:nvPr/>
        </p:nvSpPr>
        <p:spPr>
          <a:xfrm>
            <a:off x="3110726" y="5976619"/>
            <a:ext cx="2492417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(a) ARIMA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F64599-340D-13F7-2CA0-68D2D25BC7EF}"/>
              </a:ext>
            </a:extLst>
          </p:cNvPr>
          <p:cNvSpPr txBox="1"/>
          <p:nvPr/>
        </p:nvSpPr>
        <p:spPr>
          <a:xfrm>
            <a:off x="10945791" y="6125232"/>
            <a:ext cx="3238560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(b) Holt -Winters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D7DE8B-B971-89C3-5122-7E0084F0F423}"/>
              </a:ext>
            </a:extLst>
          </p:cNvPr>
          <p:cNvSpPr txBox="1"/>
          <p:nvPr/>
        </p:nvSpPr>
        <p:spPr>
          <a:xfrm>
            <a:off x="19667521" y="6153158"/>
            <a:ext cx="2492417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(c) </a:t>
            </a:r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62CC6B-DCC9-B9FC-6B21-AE1866A6A985}"/>
              </a:ext>
            </a:extLst>
          </p:cNvPr>
          <p:cNvSpPr txBox="1"/>
          <p:nvPr/>
        </p:nvSpPr>
        <p:spPr>
          <a:xfrm>
            <a:off x="5068229" y="11312707"/>
            <a:ext cx="4655634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(d) Prophet (with Holiday)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C684C5-C425-803B-EA54-E309A72A8213}"/>
              </a:ext>
            </a:extLst>
          </p:cNvPr>
          <p:cNvSpPr txBox="1"/>
          <p:nvPr/>
        </p:nvSpPr>
        <p:spPr>
          <a:xfrm>
            <a:off x="15270485" y="11283442"/>
            <a:ext cx="5093858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(e) Prophet (without Holiday)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1F7EE7-D172-C382-8720-913E14F1A1F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2169238" y="13081000"/>
            <a:ext cx="410369" cy="471924"/>
          </a:xfrm>
        </p:spPr>
        <p:txBody>
          <a:bodyPr/>
          <a:lstStyle/>
          <a:p>
            <a:fld id="{86CB4B4D-7CA3-9044-876B-883B54F8677D}" type="slidenum">
              <a:rPr lang="en-US" smtClean="0"/>
              <a:t>27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D9BF71A-2A9F-8AA0-EDD3-738C31D99F4D}"/>
              </a:ext>
            </a:extLst>
          </p:cNvPr>
          <p:cNvSpPr/>
          <p:nvPr/>
        </p:nvSpPr>
        <p:spPr>
          <a:xfrm>
            <a:off x="11980465" y="13081000"/>
            <a:ext cx="714809" cy="471924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9836188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8" grpId="0"/>
      <p:bldP spid="19" grpId="0"/>
      <p:bldP spid="20" grpId="0"/>
      <p:bldP spid="21" grpId="0"/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9685B6-8D42-69BC-B6D9-EAC6D6471152}"/>
              </a:ext>
            </a:extLst>
          </p:cNvPr>
          <p:cNvSpPr txBox="1"/>
          <p:nvPr/>
        </p:nvSpPr>
        <p:spPr>
          <a:xfrm>
            <a:off x="6858000" y="0"/>
            <a:ext cx="10382250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Result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08CFFC-F15C-46FB-32DF-A9097CC779B7}"/>
              </a:ext>
            </a:extLst>
          </p:cNvPr>
          <p:cNvSpPr txBox="1"/>
          <p:nvPr/>
        </p:nvSpPr>
        <p:spPr>
          <a:xfrm>
            <a:off x="2858381" y="11936211"/>
            <a:ext cx="19054788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3600" b="0" kern="1200" noProof="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1: </a:t>
            </a: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Graph of New Infected Cases Prediction using (a) ARIMA,(b) Holt-Winters,  (c)XGBOOST (d) Prophet(with Holiday), and(e) Prophet(without Holiday) (NEW ZEALAND).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pic>
        <p:nvPicPr>
          <p:cNvPr id="14" name="Image" descr="Image">
            <a:extLst>
              <a:ext uri="{FF2B5EF4-FFF2-40B4-BE49-F238E27FC236}">
                <a16:creationId xmlns:a16="http://schemas.microsoft.com/office/drawing/2014/main" id="{173313DF-2EE6-8E68-E3FE-7E8CF98DE6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983" y="12147483"/>
            <a:ext cx="1350817" cy="1213248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300" endPos="45000" dist="50800" dir="5400000" sy="-100000" algn="bl" rotWithShape="0"/>
          </a:effectLst>
        </p:spPr>
      </p:pic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607BE1BB-7DA1-20A0-E4CE-796BEDCA1CD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77010" y="12173276"/>
            <a:ext cx="1327880" cy="1295647"/>
          </a:xfrm>
          <a:prstGeom prst="rect">
            <a:avLst/>
          </a:prstGeom>
          <a:ln w="12700" cap="flat">
            <a:noFill/>
            <a:miter lim="400000"/>
          </a:ln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A22CF2-9B10-EE5D-0BD7-C46189D360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739" y="1633326"/>
            <a:ext cx="7450921" cy="4237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E60A5F-E8DE-FA6F-0C72-D03384C276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30267" y="1583725"/>
            <a:ext cx="7511016" cy="43371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0F5461-853A-10B8-C695-BD5315F602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9063" y="7032064"/>
            <a:ext cx="7407106" cy="41542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AC0FD1-E071-F321-8E8D-AA9F47DCD2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10466" y="7023187"/>
            <a:ext cx="7375452" cy="41720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9A6152-2890-378A-061D-DC835E5520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03360" y="1713491"/>
            <a:ext cx="7061564" cy="40776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094F6C-0495-B555-30C5-137E3C23302F}"/>
              </a:ext>
            </a:extLst>
          </p:cNvPr>
          <p:cNvSpPr txBox="1"/>
          <p:nvPr/>
        </p:nvSpPr>
        <p:spPr>
          <a:xfrm>
            <a:off x="3110726" y="5976619"/>
            <a:ext cx="2492417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(a) ARIMA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F64599-340D-13F7-2CA0-68D2D25BC7EF}"/>
              </a:ext>
            </a:extLst>
          </p:cNvPr>
          <p:cNvSpPr txBox="1"/>
          <p:nvPr/>
        </p:nvSpPr>
        <p:spPr>
          <a:xfrm>
            <a:off x="10945791" y="6125232"/>
            <a:ext cx="3238560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(b) Holt -Winters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D7DE8B-B971-89C3-5122-7E0084F0F423}"/>
              </a:ext>
            </a:extLst>
          </p:cNvPr>
          <p:cNvSpPr txBox="1"/>
          <p:nvPr/>
        </p:nvSpPr>
        <p:spPr>
          <a:xfrm>
            <a:off x="19667521" y="6153158"/>
            <a:ext cx="2492417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(c) </a:t>
            </a:r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62CC6B-DCC9-B9FC-6B21-AE1866A6A985}"/>
              </a:ext>
            </a:extLst>
          </p:cNvPr>
          <p:cNvSpPr txBox="1"/>
          <p:nvPr/>
        </p:nvSpPr>
        <p:spPr>
          <a:xfrm>
            <a:off x="5068229" y="11312707"/>
            <a:ext cx="4655634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(d) Prophet (with Holiday)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C684C5-C425-803B-EA54-E309A72A8213}"/>
              </a:ext>
            </a:extLst>
          </p:cNvPr>
          <p:cNvSpPr txBox="1"/>
          <p:nvPr/>
        </p:nvSpPr>
        <p:spPr>
          <a:xfrm>
            <a:off x="15270485" y="11283442"/>
            <a:ext cx="5093858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(e) Prophet (without Holiday)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3DDACA-7CE4-2AD4-658B-5E3DF0D02C7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28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3A8C4FD-0527-FA70-9952-1B4D1F7F6373}"/>
              </a:ext>
            </a:extLst>
          </p:cNvPr>
          <p:cNvSpPr/>
          <p:nvPr/>
        </p:nvSpPr>
        <p:spPr>
          <a:xfrm>
            <a:off x="11850262" y="13112373"/>
            <a:ext cx="714809" cy="471924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80163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8" grpId="0"/>
      <p:bldP spid="19" grpId="0"/>
      <p:bldP spid="20" grpId="0"/>
      <p:bldP spid="21" grpId="0"/>
      <p:bldP spid="2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9685B6-8D42-69BC-B6D9-EAC6D6471152}"/>
              </a:ext>
            </a:extLst>
          </p:cNvPr>
          <p:cNvSpPr txBox="1"/>
          <p:nvPr/>
        </p:nvSpPr>
        <p:spPr>
          <a:xfrm>
            <a:off x="6858000" y="0"/>
            <a:ext cx="10382250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Result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08CFFC-F15C-46FB-32DF-A9097CC779B7}"/>
              </a:ext>
            </a:extLst>
          </p:cNvPr>
          <p:cNvSpPr txBox="1"/>
          <p:nvPr/>
        </p:nvSpPr>
        <p:spPr>
          <a:xfrm>
            <a:off x="3105150" y="11890841"/>
            <a:ext cx="1845945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Table 1:New infected confirm cases prediction by time series Model for the upcoming 14 days(</a:t>
            </a:r>
            <a:r>
              <a:rPr lang="en-US" sz="3600" b="0" kern="1200" noProof="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FRANCE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).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pic>
        <p:nvPicPr>
          <p:cNvPr id="14" name="Image" descr="Image">
            <a:extLst>
              <a:ext uri="{FF2B5EF4-FFF2-40B4-BE49-F238E27FC236}">
                <a16:creationId xmlns:a16="http://schemas.microsoft.com/office/drawing/2014/main" id="{173313DF-2EE6-8E68-E3FE-7E8CF98DE6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983" y="12147483"/>
            <a:ext cx="1350817" cy="1213248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300" endPos="45000" dist="50800" dir="5400000" sy="-100000" algn="bl" rotWithShape="0"/>
          </a:effectLst>
        </p:spPr>
      </p:pic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607BE1BB-7DA1-20A0-E4CE-796BEDCA1CD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77010" y="12173276"/>
            <a:ext cx="1327880" cy="1295647"/>
          </a:xfrm>
          <a:prstGeom prst="rect">
            <a:avLst/>
          </a:prstGeom>
          <a:ln w="12700" cap="flat">
            <a:noFill/>
            <a:miter lim="400000"/>
          </a:ln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2D08C0-26A0-6A87-931E-4D2A4E06D4F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29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6B0FBEE-A640-4519-7C9D-E332E2B99099}"/>
              </a:ext>
            </a:extLst>
          </p:cNvPr>
          <p:cNvSpPr/>
          <p:nvPr/>
        </p:nvSpPr>
        <p:spPr>
          <a:xfrm>
            <a:off x="11828244" y="13101429"/>
            <a:ext cx="714809" cy="471924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946C5A-FD96-D788-21AA-C8AD2C1A31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82232"/>
            <a:ext cx="24384000" cy="1027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066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roup"/>
          <p:cNvGrpSpPr/>
          <p:nvPr/>
        </p:nvGrpSpPr>
        <p:grpSpPr>
          <a:xfrm>
            <a:off x="5990376" y="342124"/>
            <a:ext cx="12403249" cy="1333698"/>
            <a:chOff x="0" y="-17866"/>
            <a:chExt cx="12403248" cy="1333696"/>
          </a:xfrm>
        </p:grpSpPr>
        <p:sp>
          <p:nvSpPr>
            <p:cNvPr id="137" name="Rounded Rectangle"/>
            <p:cNvSpPr/>
            <p:nvPr/>
          </p:nvSpPr>
          <p:spPr>
            <a:xfrm>
              <a:off x="0" y="0"/>
              <a:ext cx="12403248" cy="1297966"/>
            </a:xfrm>
            <a:prstGeom prst="roundRect">
              <a:avLst>
                <a:gd name="adj" fmla="val 14677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 kumimoji="0" sz="320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Gill Sans SemiBold"/>
              </a:endParaRPr>
            </a:p>
          </p:txBody>
        </p:sp>
        <p:sp>
          <p:nvSpPr>
            <p:cNvPr id="138" name="WHAT ARE WE GOING TO LEARN?"/>
            <p:cNvSpPr txBox="1"/>
            <p:nvPr/>
          </p:nvSpPr>
          <p:spPr>
            <a:xfrm>
              <a:off x="2872987" y="-17866"/>
              <a:ext cx="6657271" cy="13336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000">
                  <a:solidFill>
                    <a:srgbClr val="002135"/>
                  </a:solidFill>
                </a:defRPr>
              </a:lvl1pPr>
            </a:lstStyle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" sz="8000" dirty="0">
                  <a:latin typeface="Arial" panose="020B0604020202020204" pitchFamily="34" charset="0"/>
                  <a:cs typeface="Arial" panose="020B0604020202020204" pitchFamily="34" charset="0"/>
                </a:rPr>
                <a:t>Introductions</a:t>
              </a:r>
              <a:endParaRPr kumimoji="0" sz="8000" b="0" u="none" strike="noStrike" kern="0" cap="none" spc="0" normalizeH="0" baseline="0" noProof="0" dirty="0">
                <a:ln>
                  <a:noFill/>
                </a:ln>
                <a:solidFill>
                  <a:srgbClr val="002135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endParaRPr>
            </a:p>
          </p:txBody>
        </p:sp>
      </p:grpSp>
      <p:grpSp>
        <p:nvGrpSpPr>
          <p:cNvPr id="149" name="Group"/>
          <p:cNvGrpSpPr/>
          <p:nvPr/>
        </p:nvGrpSpPr>
        <p:grpSpPr>
          <a:xfrm>
            <a:off x="9882716" y="3928164"/>
            <a:ext cx="5265607" cy="5265604"/>
            <a:chOff x="0" y="0"/>
            <a:chExt cx="5265605" cy="5265602"/>
          </a:xfrm>
        </p:grpSpPr>
        <p:sp>
          <p:nvSpPr>
            <p:cNvPr id="140" name="Rounded Rectangle"/>
            <p:cNvSpPr/>
            <p:nvPr/>
          </p:nvSpPr>
          <p:spPr>
            <a:xfrm>
              <a:off x="0" y="0"/>
              <a:ext cx="5265605" cy="5265602"/>
            </a:xfrm>
            <a:prstGeom prst="roundRect">
              <a:avLst>
                <a:gd name="adj" fmla="val 2995"/>
              </a:avLst>
            </a:prstGeom>
            <a:solidFill>
              <a:schemeClr val="tx2">
                <a:lumMod val="20000"/>
                <a:lumOff val="8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</a:defRPr>
              </a:pPr>
              <a:endParaRPr kumimoji="0" sz="3200" b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endParaRPr>
            </a:p>
          </p:txBody>
        </p:sp>
        <p:pic>
          <p:nvPicPr>
            <p:cNvPr id="141" name="Image" descr="Image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222614" y="389165"/>
              <a:ext cx="2352674" cy="238498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dist="25400" dir="5400000" rotWithShape="0">
                <a:srgbClr val="000000"/>
              </a:outerShdw>
            </a:effectLst>
          </p:spPr>
        </p:pic>
        <p:pic>
          <p:nvPicPr>
            <p:cNvPr id="142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095" y="959225"/>
              <a:ext cx="924134" cy="901702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dist="25400" dir="5400000" rotWithShape="0">
                <a:srgbClr val="000000"/>
              </a:outerShdw>
            </a:effectLst>
          </p:spPr>
        </p:pic>
        <p:pic>
          <p:nvPicPr>
            <p:cNvPr id="143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29303" y="3904507"/>
              <a:ext cx="554529" cy="541068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dist="25400" dir="5400000" rotWithShape="0">
                <a:srgbClr val="000000"/>
              </a:outerShdw>
            </a:effectLst>
          </p:spPr>
        </p:pic>
        <p:pic>
          <p:nvPicPr>
            <p:cNvPr id="144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15107" y="4541520"/>
              <a:ext cx="554529" cy="541068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dist="25400" dir="5400000" rotWithShape="0">
                <a:srgbClr val="000000"/>
              </a:outerShdw>
            </a:effectLst>
          </p:spPr>
        </p:pic>
        <p:pic>
          <p:nvPicPr>
            <p:cNvPr id="145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0439" y="1004877"/>
              <a:ext cx="304763" cy="29736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dist="25400" dir="5400000" rotWithShape="0">
                <a:srgbClr val="000000"/>
              </a:outerShdw>
            </a:effectLst>
          </p:spPr>
        </p:pic>
        <p:pic>
          <p:nvPicPr>
            <p:cNvPr id="146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63973" y="1261394"/>
              <a:ext cx="304763" cy="29736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dist="25400" dir="5400000" rotWithShape="0">
                <a:srgbClr val="000000"/>
              </a:outerShdw>
            </a:effectLst>
          </p:spPr>
        </p:pic>
        <p:pic>
          <p:nvPicPr>
            <p:cNvPr id="147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14723" y="930176"/>
              <a:ext cx="304763" cy="29736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dist="25400" dir="5400000" rotWithShape="0">
                <a:srgbClr val="000000"/>
              </a:outerShdw>
            </a:effectLst>
          </p:spPr>
        </p:pic>
        <p:sp>
          <p:nvSpPr>
            <p:cNvPr id="148" name="COVID-19"/>
            <p:cNvSpPr txBox="1"/>
            <p:nvPr/>
          </p:nvSpPr>
          <p:spPr>
            <a:xfrm>
              <a:off x="2581472" y="38093"/>
              <a:ext cx="102657" cy="9028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dist="25400" dir="5400000" rotWithShape="0">
                <a:srgbClr val="000000"/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5200">
                  <a:solidFill>
                    <a:srgbClr val="5D467C"/>
                  </a:solidFill>
                </a:defRPr>
              </a:lvl1pPr>
            </a:lstStyle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5200" b="0" u="none" strike="noStrike" kern="0" cap="none" spc="0" normalizeH="0" baseline="0" noProof="0" dirty="0">
                <a:ln>
                  <a:noFill/>
                </a:ln>
                <a:solidFill>
                  <a:srgbClr val="5D467C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endParaRPr>
            </a:p>
          </p:txBody>
        </p:sp>
      </p:grpSp>
      <p:grpSp>
        <p:nvGrpSpPr>
          <p:cNvPr id="169" name="Group"/>
          <p:cNvGrpSpPr/>
          <p:nvPr/>
        </p:nvGrpSpPr>
        <p:grpSpPr>
          <a:xfrm>
            <a:off x="1803178" y="8851562"/>
            <a:ext cx="3911874" cy="3930987"/>
            <a:chOff x="2719362" y="-88849"/>
            <a:chExt cx="3911873" cy="3069195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164" name="Rounded Rectangle"/>
            <p:cNvSpPr/>
            <p:nvPr/>
          </p:nvSpPr>
          <p:spPr>
            <a:xfrm>
              <a:off x="2719362" y="-88849"/>
              <a:ext cx="3911873" cy="3069195"/>
            </a:xfrm>
            <a:prstGeom prst="roundRect">
              <a:avLst>
                <a:gd name="adj" fmla="val 6207"/>
              </a:avLst>
            </a:prstGeom>
            <a:grpFill/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262626"/>
                  </a:solidFill>
                </a:defRPr>
              </a:pPr>
              <a:endParaRPr kumimoji="0" sz="3200" b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endParaRPr>
            </a:p>
          </p:txBody>
        </p:sp>
        <p:sp>
          <p:nvSpPr>
            <p:cNvPr id="165" name="TextBox 24"/>
            <p:cNvSpPr txBox="1"/>
            <p:nvPr/>
          </p:nvSpPr>
          <p:spPr>
            <a:xfrm>
              <a:off x="2808591" y="750293"/>
              <a:ext cx="3542659" cy="2062098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r>
                <a:rPr lang="en-US" sz="3200" kern="1200" dirty="0">
                  <a:solidFill>
                    <a:srgbClr val="0A1931"/>
                  </a:solidFill>
                  <a:latin typeface="Fira Sans"/>
                </a:rPr>
                <a:t>Impacting on people of all ages, creating severe diseases</a:t>
              </a:r>
            </a:p>
          </p:txBody>
        </p:sp>
        <p:sp>
          <p:nvSpPr>
            <p:cNvPr id="167" name="2"/>
            <p:cNvSpPr txBox="1"/>
            <p:nvPr/>
          </p:nvSpPr>
          <p:spPr>
            <a:xfrm>
              <a:off x="4132797" y="-43090"/>
              <a:ext cx="993401" cy="560706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>
                  <a:solidFill>
                    <a:srgbClr val="228B22"/>
                  </a:solidFill>
                </a:defRPr>
              </a:lvl1pPr>
            </a:lstStyle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Gill Sans"/>
                </a:rPr>
                <a:t>3</a:t>
              </a:r>
              <a:endParaRPr kumimoji="0" sz="4000" b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endParaRPr>
            </a:p>
          </p:txBody>
        </p:sp>
      </p:grpSp>
      <p:grpSp>
        <p:nvGrpSpPr>
          <p:cNvPr id="175" name="Group"/>
          <p:cNvGrpSpPr/>
          <p:nvPr/>
        </p:nvGrpSpPr>
        <p:grpSpPr>
          <a:xfrm>
            <a:off x="19282738" y="8856469"/>
            <a:ext cx="4073187" cy="3926080"/>
            <a:chOff x="851013" y="4203"/>
            <a:chExt cx="4073186" cy="3362710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71" name="Rounded Rectangle"/>
            <p:cNvSpPr/>
            <p:nvPr/>
          </p:nvSpPr>
          <p:spPr>
            <a:xfrm>
              <a:off x="851013" y="4203"/>
              <a:ext cx="4073186" cy="3362710"/>
            </a:xfrm>
            <a:prstGeom prst="roundRect">
              <a:avLst>
                <a:gd name="adj" fmla="val 6207"/>
              </a:avLst>
            </a:prstGeom>
            <a:grpFill/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262626"/>
                  </a:solidFill>
                </a:defRPr>
              </a:pPr>
              <a:endParaRPr kumimoji="0" sz="3200" b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endParaRPr>
            </a:p>
          </p:txBody>
        </p:sp>
        <p:sp>
          <p:nvSpPr>
            <p:cNvPr id="172" name="TextBox 24"/>
            <p:cNvSpPr txBox="1"/>
            <p:nvPr/>
          </p:nvSpPr>
          <p:spPr>
            <a:xfrm>
              <a:off x="1116276" y="1020554"/>
              <a:ext cx="3542659" cy="2062098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marL="0" lvl="0" indent="0">
                <a:buClrTx/>
                <a:buSzTx/>
              </a:pPr>
              <a:r>
                <a:rPr lang="en-US" sz="3200" kern="1200" dirty="0">
                  <a:solidFill>
                    <a:srgbClr val="0A1931"/>
                  </a:solidFill>
                  <a:latin typeface="Fira Sans"/>
                </a:rPr>
                <a:t>Innovative methods, for analyzing the Covid-19 data</a:t>
              </a:r>
            </a:p>
          </p:txBody>
        </p:sp>
        <p:sp>
          <p:nvSpPr>
            <p:cNvPr id="174" name="5"/>
            <p:cNvSpPr txBox="1"/>
            <p:nvPr/>
          </p:nvSpPr>
          <p:spPr>
            <a:xfrm>
              <a:off x="2720419" y="204831"/>
              <a:ext cx="387927" cy="615095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228B22"/>
                  </a:solidFill>
                </a:defRPr>
              </a:lvl1pPr>
            </a:lstStyle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Gill Sans"/>
                </a:rPr>
                <a:t>4</a:t>
              </a:r>
              <a:endParaRPr kumimoji="0" sz="4000" b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endParaRPr>
            </a:p>
          </p:txBody>
        </p:sp>
      </p:grpSp>
      <p:grpSp>
        <p:nvGrpSpPr>
          <p:cNvPr id="181" name="Group"/>
          <p:cNvGrpSpPr/>
          <p:nvPr/>
        </p:nvGrpSpPr>
        <p:grpSpPr>
          <a:xfrm>
            <a:off x="1765351" y="2469411"/>
            <a:ext cx="4073187" cy="3555927"/>
            <a:chOff x="2691852" y="-1"/>
            <a:chExt cx="4073186" cy="3555926"/>
          </a:xfrm>
        </p:grpSpPr>
        <p:sp>
          <p:nvSpPr>
            <p:cNvPr id="176" name="Rounded Rectangle"/>
            <p:cNvSpPr/>
            <p:nvPr/>
          </p:nvSpPr>
          <p:spPr>
            <a:xfrm>
              <a:off x="2691852" y="-1"/>
              <a:ext cx="4073186" cy="3555926"/>
            </a:xfrm>
            <a:prstGeom prst="roundRect">
              <a:avLst>
                <a:gd name="adj" fmla="val 6207"/>
              </a:avLst>
            </a:prstGeom>
            <a:solidFill>
              <a:srgbClr val="BFE0F5"/>
            </a:solidFill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262626"/>
                  </a:solidFill>
                </a:defRPr>
              </a:pPr>
              <a:endParaRPr kumimoji="0" sz="3200" b="0" u="none" strike="noStrike" kern="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endParaRPr>
            </a:p>
          </p:txBody>
        </p:sp>
        <p:sp>
          <p:nvSpPr>
            <p:cNvPr id="177" name="TextBox 24"/>
            <p:cNvSpPr txBox="1"/>
            <p:nvPr/>
          </p:nvSpPr>
          <p:spPr>
            <a:xfrm>
              <a:off x="2792373" y="980459"/>
              <a:ext cx="3542659" cy="20620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r>
                <a:rPr lang="en-US" sz="3200" kern="1200" dirty="0">
                  <a:solidFill>
                    <a:srgbClr val="0A1931"/>
                  </a:solidFill>
                  <a:latin typeface="Fira Sans"/>
                </a:rPr>
                <a:t>Coronavirus (COVID-19), a global pandemic of today's era</a:t>
              </a:r>
            </a:p>
          </p:txBody>
        </p:sp>
        <p:sp>
          <p:nvSpPr>
            <p:cNvPr id="179" name="1"/>
            <p:cNvSpPr txBox="1"/>
            <p:nvPr/>
          </p:nvSpPr>
          <p:spPr>
            <a:xfrm>
              <a:off x="4502845" y="167942"/>
              <a:ext cx="469094" cy="718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>
                  <a:solidFill>
                    <a:srgbClr val="228B22"/>
                  </a:solidFill>
                </a:defRPr>
              </a:lvl1pPr>
            </a:lstStyle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4000" b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Gill Sans"/>
                </a:rPr>
                <a:t>1</a:t>
              </a:r>
            </a:p>
          </p:txBody>
        </p:sp>
      </p:grpSp>
      <p:grpSp>
        <p:nvGrpSpPr>
          <p:cNvPr id="187" name="Group"/>
          <p:cNvGrpSpPr/>
          <p:nvPr/>
        </p:nvGrpSpPr>
        <p:grpSpPr>
          <a:xfrm>
            <a:off x="19384596" y="2303099"/>
            <a:ext cx="4073187" cy="3722239"/>
            <a:chOff x="889113" y="-79739"/>
            <a:chExt cx="4073186" cy="3144364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183" name="Rounded Rectangle"/>
            <p:cNvSpPr/>
            <p:nvPr/>
          </p:nvSpPr>
          <p:spPr>
            <a:xfrm>
              <a:off x="889113" y="-79739"/>
              <a:ext cx="4073186" cy="3144364"/>
            </a:xfrm>
            <a:prstGeom prst="roundRect">
              <a:avLst>
                <a:gd name="adj" fmla="val 6207"/>
              </a:avLst>
            </a:prstGeom>
            <a:grpFill/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>
                  <a:solidFill>
                    <a:srgbClr val="FFFFFF"/>
                  </a:solidFill>
                </a:defRPr>
              </a:pPr>
              <a:endParaRPr kumimoji="0" sz="3200" b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endParaRPr>
            </a:p>
          </p:txBody>
        </p:sp>
        <p:sp>
          <p:nvSpPr>
            <p:cNvPr id="184" name="TextBox 24"/>
            <p:cNvSpPr txBox="1"/>
            <p:nvPr/>
          </p:nvSpPr>
          <p:spPr>
            <a:xfrm>
              <a:off x="1495806" y="885858"/>
              <a:ext cx="3214222" cy="1585963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kumimoji="0" lang="en-US" sz="3200" i="0" u="none" strike="noStrike" kern="1200" cap="none" spc="0" normalizeH="0" baseline="0" noProof="0" dirty="0">
                  <a:ln>
                    <a:noFill/>
                  </a:ln>
                  <a:solidFill>
                    <a:srgbClr val="0A1931"/>
                  </a:solidFill>
                  <a:effectLst/>
                  <a:uLnTx/>
                  <a:uFillTx/>
                  <a:latin typeface="Fira Sans"/>
                  <a:cs typeface="Arial"/>
                  <a:sym typeface="Arial"/>
                </a:rPr>
                <a:t>Havocking on the economy and society</a:t>
              </a:r>
            </a:p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000" b="0" cap="all">
                  <a:solidFill>
                    <a:srgbClr val="FFFFFF"/>
                  </a:solidFill>
                </a:defRPr>
              </a:pPr>
              <a:endParaRPr kumimoji="0" sz="2000" b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endParaRPr>
            </a:p>
          </p:txBody>
        </p:sp>
        <p:sp>
          <p:nvSpPr>
            <p:cNvPr id="186" name="6"/>
            <p:cNvSpPr txBox="1"/>
            <p:nvPr/>
          </p:nvSpPr>
          <p:spPr>
            <a:xfrm>
              <a:off x="2599230" y="302692"/>
              <a:ext cx="652949" cy="45856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>
                  <a:solidFill>
                    <a:srgbClr val="228B22"/>
                  </a:solidFill>
                </a:defRPr>
              </a:lvl1pPr>
            </a:lstStyle>
            <a:p>
              <a:pPr marL="0" marR="0" lvl="0" indent="0" algn="ctr" defTabSz="8255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  <a:sym typeface="Gill Sans"/>
                </a:rPr>
                <a:t>2</a:t>
              </a:r>
              <a:endParaRPr kumimoji="0" sz="3000" b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endParaRPr>
            </a:p>
          </p:txBody>
        </p:sp>
      </p:grp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B5AACE32-90BF-E3D6-2F7C-488D37845AFF}"/>
              </a:ext>
            </a:extLst>
          </p:cNvPr>
          <p:cNvCxnSpPr>
            <a:cxnSpLocks/>
            <a:stCxn id="176" idx="3"/>
            <a:endCxn id="140" idx="1"/>
          </p:cNvCxnSpPr>
          <p:nvPr/>
        </p:nvCxnSpPr>
        <p:spPr>
          <a:xfrm>
            <a:off x="5838538" y="4247375"/>
            <a:ext cx="4044178" cy="2313591"/>
          </a:xfrm>
          <a:prstGeom prst="bentConnector3">
            <a:avLst/>
          </a:prstGeom>
          <a:ln w="63500" cap="sq">
            <a:solidFill>
              <a:srgbClr val="7030A0"/>
            </a:solidFill>
            <a:prstDash val="soli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E9108514-3AD1-45A3-DE9B-75C6D3DE7F6E}"/>
              </a:ext>
            </a:extLst>
          </p:cNvPr>
          <p:cNvCxnSpPr>
            <a:cxnSpLocks/>
            <a:stCxn id="164" idx="3"/>
          </p:cNvCxnSpPr>
          <p:nvPr/>
        </p:nvCxnSpPr>
        <p:spPr>
          <a:xfrm flipV="1">
            <a:off x="5715052" y="7495641"/>
            <a:ext cx="4134416" cy="3321415"/>
          </a:xfrm>
          <a:prstGeom prst="bentConnector3">
            <a:avLst/>
          </a:prstGeom>
          <a:noFill/>
          <a:ln w="63500" cap="flat">
            <a:solidFill>
              <a:srgbClr val="7030A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0B7B0068-8EBB-D4BE-9AD5-D5A44C8F8DC3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115075" y="4164217"/>
            <a:ext cx="4134418" cy="2311227"/>
          </a:xfrm>
          <a:prstGeom prst="bentConnector3">
            <a:avLst/>
          </a:prstGeom>
          <a:ln w="63500">
            <a:solidFill>
              <a:srgbClr val="7030A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8D7478A1-03C1-6F4F-D22D-1727AB422450}"/>
              </a:ext>
            </a:extLst>
          </p:cNvPr>
          <p:cNvCxnSpPr>
            <a:cxnSpLocks/>
          </p:cNvCxnSpPr>
          <p:nvPr/>
        </p:nvCxnSpPr>
        <p:spPr>
          <a:xfrm rot="10800000">
            <a:off x="15148323" y="7495642"/>
            <a:ext cx="4101171" cy="3572409"/>
          </a:xfrm>
          <a:prstGeom prst="bentConnector3">
            <a:avLst/>
          </a:prstGeom>
          <a:noFill/>
          <a:ln w="63500" cap="flat">
            <a:solidFill>
              <a:srgbClr val="7030A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6BB8315-0361-07B2-7A86-892A22F756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0638" y="6511374"/>
            <a:ext cx="4438273" cy="302387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FD331D3-813B-0C17-C372-785FA288E0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10109" y="1675822"/>
            <a:ext cx="3139712" cy="45724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D6CF19-04B5-6FA2-6026-C0903326388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9FC2583-BD50-E0F6-3299-014B60969280}"/>
              </a:ext>
            </a:extLst>
          </p:cNvPr>
          <p:cNvSpPr/>
          <p:nvPr/>
        </p:nvSpPr>
        <p:spPr>
          <a:xfrm>
            <a:off x="11800708" y="13120048"/>
            <a:ext cx="714809" cy="471924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26785448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1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1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1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1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10"/>
                            </p:stCondLst>
                            <p:childTnLst>
                              <p:par>
                                <p:cTn id="3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10"/>
                            </p:stCondLst>
                            <p:childTnLst>
                              <p:par>
                                <p:cTn id="3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10"/>
                            </p:stCondLst>
                            <p:childTnLst>
                              <p:par>
                                <p:cTn id="4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10"/>
                            </p:stCondLst>
                            <p:childTnLst>
                              <p:par>
                                <p:cTn id="4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10"/>
                            </p:stCondLst>
                            <p:childTnLst>
                              <p:par>
                                <p:cTn id="4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10"/>
                            </p:stCondLst>
                            <p:childTnLst>
                              <p:par>
                                <p:cTn id="5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197" y="109053"/>
            <a:ext cx="21945600" cy="1623200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Summary (Confirmed Cases)</a:t>
            </a: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A5CD0F71-AEAF-2B18-8677-8751CAD7114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864272"/>
            <a:ext cx="2563907" cy="2501670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300" endPos="45000" dist="50800" dir="5400000" sy="-100000" algn="bl" rotWithShape="0"/>
          </a:effectLst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59AC422D-3582-0231-653E-1E607D545F3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191" y="10911828"/>
            <a:ext cx="2171878" cy="2119158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275" endPos="40000" dist="101600" dir="5400000" sy="-100000" algn="bl" rotWithShape="0"/>
          </a:effectLst>
        </p:spPr>
      </p:pic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4D5703B7-7EF1-4867-F68A-1044DE6E145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63754" y="1016074"/>
            <a:ext cx="2778491" cy="2711046"/>
          </a:xfrm>
          <a:prstGeom prst="rect">
            <a:avLst/>
          </a:prstGeom>
          <a:ln w="12700" cap="flat">
            <a:noFill/>
            <a:miter lim="400000"/>
          </a:ln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</p:pic>
      <p:pic>
        <p:nvPicPr>
          <p:cNvPr id="193" name="Image" descr="Image">
            <a:extLst>
              <a:ext uri="{FF2B5EF4-FFF2-40B4-BE49-F238E27FC236}">
                <a16:creationId xmlns:a16="http://schemas.microsoft.com/office/drawing/2014/main" id="{69F27AAD-50F1-1551-0B50-B9DD8F6861B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74635" y="9549651"/>
            <a:ext cx="2390479" cy="2332452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300" endPos="38500" dist="50800" dir="5400000" sy="-100000" algn="bl" rotWithShape="0"/>
          </a:effectLst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0C22216D-4BFD-00B5-68BF-2C8244DCB25B}"/>
              </a:ext>
            </a:extLst>
          </p:cNvPr>
          <p:cNvSpPr/>
          <p:nvPr/>
        </p:nvSpPr>
        <p:spPr>
          <a:xfrm>
            <a:off x="3091069" y="2186608"/>
            <a:ext cx="17234452" cy="2119158"/>
          </a:xfrm>
          <a:prstGeom prst="frame">
            <a:avLst/>
          </a:prstGeom>
          <a:solidFill>
            <a:schemeClr val="accent3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D104EA-224C-0BEE-746F-B24B51D79E8E}"/>
              </a:ext>
            </a:extLst>
          </p:cNvPr>
          <p:cNvSpPr txBox="1"/>
          <p:nvPr/>
        </p:nvSpPr>
        <p:spPr>
          <a:xfrm>
            <a:off x="5381243" y="2488025"/>
            <a:ext cx="12205252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Gill Sans SemiBold"/>
              </a:rPr>
              <a:t>JAPAN:</a:t>
            </a:r>
          </a:p>
          <a:p>
            <a:pPr marL="457200" marR="0" indent="-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Facebook Prophet outperforms all other models</a:t>
            </a:r>
          </a:p>
          <a:p>
            <a:pPr marL="457200" marR="0" indent="-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 </a:t>
            </a:r>
            <a:r>
              <a:rPr kumimoji="0" lang="en-US" sz="3200" b="0" i="0" u="none" strike="noStrike" normalizeH="0" baseline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XGBoost</a:t>
            </a: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 performs the worst</a:t>
            </a: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246764B7-15A4-99ED-F5BB-41B5C7E3FFD6}"/>
              </a:ext>
            </a:extLst>
          </p:cNvPr>
          <p:cNvSpPr/>
          <p:nvPr/>
        </p:nvSpPr>
        <p:spPr>
          <a:xfrm>
            <a:off x="3091069" y="4639123"/>
            <a:ext cx="17234452" cy="2119158"/>
          </a:xfrm>
          <a:prstGeom prst="frame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13015ED7-4160-C793-6371-C693B6AB0206}"/>
              </a:ext>
            </a:extLst>
          </p:cNvPr>
          <p:cNvSpPr/>
          <p:nvPr/>
        </p:nvSpPr>
        <p:spPr>
          <a:xfrm>
            <a:off x="3091069" y="7203783"/>
            <a:ext cx="17234452" cy="2119158"/>
          </a:xfrm>
          <a:prstGeom prst="frame">
            <a:avLst/>
          </a:prstGeom>
          <a:solidFill>
            <a:srgbClr val="C9EB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B1F3D341-AA0D-7FBC-47C1-74189E45A5A8}"/>
              </a:ext>
            </a:extLst>
          </p:cNvPr>
          <p:cNvSpPr/>
          <p:nvPr/>
        </p:nvSpPr>
        <p:spPr>
          <a:xfrm>
            <a:off x="3091069" y="9587595"/>
            <a:ext cx="17234452" cy="2119158"/>
          </a:xfrm>
          <a:prstGeom prst="frame">
            <a:avLst/>
          </a:prstGeom>
          <a:solidFill>
            <a:schemeClr val="accent5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CFD562-E56B-122D-0792-DC10DEA50BF6}"/>
              </a:ext>
            </a:extLst>
          </p:cNvPr>
          <p:cNvSpPr txBox="1"/>
          <p:nvPr/>
        </p:nvSpPr>
        <p:spPr>
          <a:xfrm>
            <a:off x="5381243" y="4875094"/>
            <a:ext cx="12205252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Gill Sans SemiBold"/>
              </a:rPr>
              <a:t>INDIA:</a:t>
            </a:r>
          </a:p>
          <a:p>
            <a:pPr marL="457200" marR="0" indent="-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Facebook Prophet performs better</a:t>
            </a:r>
          </a:p>
          <a:p>
            <a:pPr marL="457200" marR="0" indent="-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 Holt-Winters is the weakest performer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FE43A8-4A59-EEB5-E090-440261573F7F}"/>
              </a:ext>
            </a:extLst>
          </p:cNvPr>
          <p:cNvSpPr txBox="1"/>
          <p:nvPr/>
        </p:nvSpPr>
        <p:spPr>
          <a:xfrm>
            <a:off x="4058593" y="9862344"/>
            <a:ext cx="15640992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Gill Sans SemiBold"/>
              </a:rPr>
              <a:t>ITALY</a:t>
            </a:r>
            <a:r>
              <a:rPr kumimoji="0" lang="en-US" sz="3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Gill Sans SemiBold"/>
              </a:rPr>
              <a:t>:</a:t>
            </a:r>
          </a:p>
          <a:p>
            <a:pPr marL="457200" marR="0" indent="-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Facebook Prophet with holiday impact and </a:t>
            </a:r>
            <a:r>
              <a:rPr kumimoji="0" lang="en-US" sz="3200" b="0" i="0" u="none" strike="noStrike" normalizeH="0" baseline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XGBoost</a:t>
            </a: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 model produces good performance</a:t>
            </a:r>
          </a:p>
          <a:p>
            <a:pPr marL="457200" marR="0" indent="-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 Holt-Winters produces a poor result.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58A708-2A6C-D02B-2884-C8F3980CDB88}"/>
              </a:ext>
            </a:extLst>
          </p:cNvPr>
          <p:cNvSpPr txBox="1"/>
          <p:nvPr/>
        </p:nvSpPr>
        <p:spPr>
          <a:xfrm>
            <a:off x="5442713" y="7478532"/>
            <a:ext cx="12205252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Gill Sans SemiBold"/>
              </a:rPr>
              <a:t>PAKISTAN</a:t>
            </a:r>
            <a:r>
              <a:rPr kumimoji="0" lang="en-US" sz="3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Gill Sans SemiBold"/>
              </a:rPr>
              <a:t>:</a:t>
            </a:r>
          </a:p>
          <a:p>
            <a:pPr marL="457200" marR="0" indent="-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ARIMA and </a:t>
            </a:r>
            <a:r>
              <a:rPr kumimoji="0" lang="en-US" sz="3200" b="0" i="0" u="none" strike="noStrike" normalizeH="0" baseline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XGBoost</a:t>
            </a: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 outperform all other models</a:t>
            </a:r>
          </a:p>
          <a:p>
            <a:pPr marL="457200" marR="0" indent="-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Holt-Winters is the weakest performer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2551C2-2EA0-D1BE-F8C7-14D314E766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10572983" y="1554878"/>
            <a:ext cx="3139712" cy="48102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43FE3-BB2E-2129-62C4-DE3CC693C3D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30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43DD7A8-F6F1-C1FE-EA91-9CC7AC94EE14}"/>
              </a:ext>
            </a:extLst>
          </p:cNvPr>
          <p:cNvSpPr/>
          <p:nvPr/>
        </p:nvSpPr>
        <p:spPr>
          <a:xfrm>
            <a:off x="11879089" y="13081000"/>
            <a:ext cx="714809" cy="471924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5244666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5" grpId="0"/>
      <p:bldP spid="16" grpId="0" animBg="1"/>
      <p:bldP spid="17" grpId="0" animBg="1"/>
      <p:bldP spid="18" grpId="0" animBg="1"/>
      <p:bldP spid="19" grpId="0"/>
      <p:bldP spid="20" grpId="0"/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197" y="109053"/>
            <a:ext cx="21945600" cy="1623200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Summary(Confirmed Cases) </a:t>
            </a: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A5CD0F71-AEAF-2B18-8677-8751CAD7114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864272"/>
            <a:ext cx="2563907" cy="2501670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300" endPos="45000" dist="50800" dir="5400000" sy="-100000" algn="bl" rotWithShape="0"/>
          </a:effectLst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59AC422D-3582-0231-653E-1E607D545F3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191" y="10911828"/>
            <a:ext cx="2171878" cy="2119158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275" endPos="40000" dist="101600" dir="5400000" sy="-100000" algn="bl" rotWithShape="0"/>
          </a:effectLst>
        </p:spPr>
      </p:pic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4D5703B7-7EF1-4867-F68A-1044DE6E145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63754" y="1016074"/>
            <a:ext cx="2778491" cy="2711046"/>
          </a:xfrm>
          <a:prstGeom prst="rect">
            <a:avLst/>
          </a:prstGeom>
          <a:ln w="12700" cap="flat">
            <a:noFill/>
            <a:miter lim="400000"/>
          </a:ln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</p:pic>
      <p:pic>
        <p:nvPicPr>
          <p:cNvPr id="193" name="Image" descr="Image">
            <a:extLst>
              <a:ext uri="{FF2B5EF4-FFF2-40B4-BE49-F238E27FC236}">
                <a16:creationId xmlns:a16="http://schemas.microsoft.com/office/drawing/2014/main" id="{69F27AAD-50F1-1551-0B50-B9DD8F6861B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74635" y="9549651"/>
            <a:ext cx="2390479" cy="2332452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300" endPos="38500" dist="50800" dir="5400000" sy="-100000" algn="bl" rotWithShape="0"/>
          </a:effectLst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0C22216D-4BFD-00B5-68BF-2C8244DCB25B}"/>
              </a:ext>
            </a:extLst>
          </p:cNvPr>
          <p:cNvSpPr/>
          <p:nvPr/>
        </p:nvSpPr>
        <p:spPr>
          <a:xfrm>
            <a:off x="3091069" y="2186608"/>
            <a:ext cx="17234452" cy="2119158"/>
          </a:xfrm>
          <a:prstGeom prst="frame">
            <a:avLst/>
          </a:prstGeom>
          <a:solidFill>
            <a:schemeClr val="accent6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D104EA-224C-0BEE-746F-B24B51D79E8E}"/>
              </a:ext>
            </a:extLst>
          </p:cNvPr>
          <p:cNvSpPr txBox="1"/>
          <p:nvPr/>
        </p:nvSpPr>
        <p:spPr>
          <a:xfrm>
            <a:off x="4409296" y="2451372"/>
            <a:ext cx="14944278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Gill Sans SemiBold"/>
              </a:rPr>
              <a:t>BANGLADESH</a:t>
            </a:r>
            <a:r>
              <a:rPr kumimoji="0" lang="en-US" sz="3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Gill Sans SemiBold"/>
              </a:rPr>
              <a:t>:</a:t>
            </a:r>
          </a:p>
          <a:p>
            <a:pPr marL="457200" marR="0" indent="-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Facebook Prophet with holiday impact and Holt-winters outperform all other models </a:t>
            </a:r>
          </a:p>
          <a:p>
            <a:pPr marL="457200" marR="0" indent="-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Facebook Prophet with no holiday impact produces poor results</a:t>
            </a: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246764B7-15A4-99ED-F5BB-41B5C7E3FFD6}"/>
              </a:ext>
            </a:extLst>
          </p:cNvPr>
          <p:cNvSpPr/>
          <p:nvPr/>
        </p:nvSpPr>
        <p:spPr>
          <a:xfrm>
            <a:off x="3091069" y="4639123"/>
            <a:ext cx="17234452" cy="2119158"/>
          </a:xfrm>
          <a:prstGeom prst="frame">
            <a:avLst/>
          </a:prstGeom>
          <a:solidFill>
            <a:schemeClr val="accent4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13015ED7-4160-C793-6371-C693B6AB0206}"/>
              </a:ext>
            </a:extLst>
          </p:cNvPr>
          <p:cNvSpPr/>
          <p:nvPr/>
        </p:nvSpPr>
        <p:spPr>
          <a:xfrm>
            <a:off x="3091069" y="7203783"/>
            <a:ext cx="17234452" cy="2119158"/>
          </a:xfrm>
          <a:prstGeom prst="frame">
            <a:avLst/>
          </a:prstGeom>
          <a:solidFill>
            <a:srgbClr val="DCEC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B1F3D341-AA0D-7FBC-47C1-74189E45A5A8}"/>
              </a:ext>
            </a:extLst>
          </p:cNvPr>
          <p:cNvSpPr/>
          <p:nvPr/>
        </p:nvSpPr>
        <p:spPr>
          <a:xfrm>
            <a:off x="3091069" y="9587595"/>
            <a:ext cx="17234452" cy="2119158"/>
          </a:xfrm>
          <a:prstGeom prst="frame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CFD562-E56B-122D-0792-DC10DEA50BF6}"/>
              </a:ext>
            </a:extLst>
          </p:cNvPr>
          <p:cNvSpPr txBox="1"/>
          <p:nvPr/>
        </p:nvSpPr>
        <p:spPr>
          <a:xfrm>
            <a:off x="5937834" y="4899170"/>
            <a:ext cx="12205252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Gill Sans SemiBold"/>
              </a:rPr>
              <a:t>GERMANY</a:t>
            </a:r>
            <a:r>
              <a:rPr kumimoji="0" lang="en-US" sz="3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Gill Sans SemiBold"/>
              </a:rPr>
              <a:t>:</a:t>
            </a:r>
          </a:p>
          <a:p>
            <a:pPr marL="457200" marR="0" indent="-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ARIMA and Facebook Prophet outperform all other models</a:t>
            </a:r>
          </a:p>
          <a:p>
            <a:pPr marL="457200" marR="0" indent="-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 Holt-Winters produces similar results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FE43A8-4A59-EEB5-E090-440261573F7F}"/>
              </a:ext>
            </a:extLst>
          </p:cNvPr>
          <p:cNvSpPr txBox="1"/>
          <p:nvPr/>
        </p:nvSpPr>
        <p:spPr>
          <a:xfrm>
            <a:off x="4684529" y="9768443"/>
            <a:ext cx="15640992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Gill Sans SemiBold"/>
              </a:rPr>
              <a:t>FRANCE</a:t>
            </a:r>
            <a:r>
              <a:rPr kumimoji="0" lang="en-US" sz="3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Gill Sans SemiBold"/>
              </a:rPr>
              <a:t>:</a:t>
            </a:r>
          </a:p>
          <a:p>
            <a:pPr marL="457200" marR="0" indent="-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sz="3200" b="0" i="0" u="none" strike="noStrike" normalizeH="0" baseline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XGBoost</a:t>
            </a: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 and Holt-winters outperform all other models</a:t>
            </a:r>
          </a:p>
          <a:p>
            <a:pPr marL="457200" marR="0" indent="-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Facebook Prophet with and without holiday impact produces similar results.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58A708-2A6C-D02B-2884-C8F3980CDB88}"/>
              </a:ext>
            </a:extLst>
          </p:cNvPr>
          <p:cNvSpPr txBox="1"/>
          <p:nvPr/>
        </p:nvSpPr>
        <p:spPr>
          <a:xfrm>
            <a:off x="6089371" y="7478532"/>
            <a:ext cx="12205252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Gill Sans SemiBold"/>
              </a:rPr>
              <a:t>NEW ZEALAND:</a:t>
            </a:r>
          </a:p>
          <a:p>
            <a:pPr marL="457200" marR="0" indent="-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Facebook with holiday impact and ARIMA produce good performance</a:t>
            </a:r>
          </a:p>
          <a:p>
            <a:pPr marL="457200" marR="0" indent="-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sz="3200" b="0" i="0" u="none" strike="noStrike" normalizeH="0" baseline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XGBoost</a:t>
            </a: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 is the weakest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70FADB-E9E3-2FF9-9C6A-D3B4311020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10622144" y="1504335"/>
            <a:ext cx="3139712" cy="48796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9A4AA-F106-ECEB-E474-EE1C9CC07AB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2069930" y="12609076"/>
            <a:ext cx="410369" cy="471924"/>
          </a:xfrm>
        </p:spPr>
        <p:txBody>
          <a:bodyPr/>
          <a:lstStyle/>
          <a:p>
            <a:fld id="{86CB4B4D-7CA3-9044-876B-883B54F8677D}" type="slidenum">
              <a:rPr lang="en-US" smtClean="0"/>
              <a:t>31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A2F5618-D96D-F7B9-57D9-57860773B84B}"/>
              </a:ext>
            </a:extLst>
          </p:cNvPr>
          <p:cNvSpPr/>
          <p:nvPr/>
        </p:nvSpPr>
        <p:spPr>
          <a:xfrm>
            <a:off x="11917709" y="12559062"/>
            <a:ext cx="714809" cy="471924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4910767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5" grpId="0"/>
      <p:bldP spid="16" grpId="0" animBg="1"/>
      <p:bldP spid="17" grpId="0" animBg="1"/>
      <p:bldP spid="18" grpId="0" animBg="1"/>
      <p:bldP spid="19" grpId="0"/>
      <p:bldP spid="20" grpId="0"/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9685B6-8D42-69BC-B6D9-EAC6D6471152}"/>
              </a:ext>
            </a:extLst>
          </p:cNvPr>
          <p:cNvSpPr txBox="1"/>
          <p:nvPr/>
        </p:nvSpPr>
        <p:spPr>
          <a:xfrm>
            <a:off x="6858000" y="0"/>
            <a:ext cx="10382250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Result </a:t>
            </a:r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Analysis (Death Cases)</a:t>
            </a:r>
            <a:endParaRPr kumimoji="0" lang="en-US" sz="5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08CFFC-F15C-46FB-32DF-A9097CC779B7}"/>
              </a:ext>
            </a:extLst>
          </p:cNvPr>
          <p:cNvSpPr txBox="1"/>
          <p:nvPr/>
        </p:nvSpPr>
        <p:spPr>
          <a:xfrm>
            <a:off x="3105150" y="11880041"/>
            <a:ext cx="1845945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Table 1:New death</a:t>
            </a:r>
            <a:r>
              <a:rPr kumimoji="0" lang="en-US" sz="3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cases prediction by time series Model for the upcoming 14 days(</a:t>
            </a:r>
            <a:r>
              <a:rPr lang="en-US" sz="3600" b="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JAPAN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).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pic>
        <p:nvPicPr>
          <p:cNvPr id="14" name="Image" descr="Image">
            <a:extLst>
              <a:ext uri="{FF2B5EF4-FFF2-40B4-BE49-F238E27FC236}">
                <a16:creationId xmlns:a16="http://schemas.microsoft.com/office/drawing/2014/main" id="{173313DF-2EE6-8E68-E3FE-7E8CF98DE6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983" y="12147483"/>
            <a:ext cx="1350817" cy="1213248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300" endPos="45000" dist="50800" dir="5400000" sy="-100000" algn="bl" rotWithShape="0"/>
          </a:effectLst>
        </p:spPr>
      </p:pic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607BE1BB-7DA1-20A0-E4CE-796BEDCA1CD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77010" y="12173276"/>
            <a:ext cx="1327880" cy="1295647"/>
          </a:xfrm>
          <a:prstGeom prst="rect">
            <a:avLst/>
          </a:prstGeom>
          <a:ln w="12700" cap="flat">
            <a:noFill/>
            <a:miter lim="400000"/>
          </a:ln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1B80A7-C8D4-C0D1-A632-9CE6CF78511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892A8D6-94C8-FC26-7F2C-8D19D938F46E}"/>
              </a:ext>
            </a:extLst>
          </p:cNvPr>
          <p:cNvSpPr/>
          <p:nvPr/>
        </p:nvSpPr>
        <p:spPr>
          <a:xfrm>
            <a:off x="11828244" y="13124769"/>
            <a:ext cx="714809" cy="471924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D1A951-3288-3176-7032-A9F07F1B4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97173"/>
            <a:ext cx="24384000" cy="1014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8958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9685B6-8D42-69BC-B6D9-EAC6D6471152}"/>
              </a:ext>
            </a:extLst>
          </p:cNvPr>
          <p:cNvSpPr txBox="1"/>
          <p:nvPr/>
        </p:nvSpPr>
        <p:spPr>
          <a:xfrm>
            <a:off x="6858000" y="0"/>
            <a:ext cx="10382250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Result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08CFFC-F15C-46FB-32DF-A9097CC779B7}"/>
              </a:ext>
            </a:extLst>
          </p:cNvPr>
          <p:cNvSpPr txBox="1"/>
          <p:nvPr/>
        </p:nvSpPr>
        <p:spPr>
          <a:xfrm>
            <a:off x="3307758" y="11870412"/>
            <a:ext cx="17259193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3600" b="0" kern="1200" noProof="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1: </a:t>
            </a: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Graph of death Cases Prediction using (a) ARIMA,(b) Holt-Winters, (c)XGBOOST (d) Prophet(with Holiday), and(e) Prophet(without Holiday) (JAPAN).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pic>
        <p:nvPicPr>
          <p:cNvPr id="14" name="Image" descr="Image">
            <a:extLst>
              <a:ext uri="{FF2B5EF4-FFF2-40B4-BE49-F238E27FC236}">
                <a16:creationId xmlns:a16="http://schemas.microsoft.com/office/drawing/2014/main" id="{173313DF-2EE6-8E68-E3FE-7E8CF98DE6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983" y="12147483"/>
            <a:ext cx="1350817" cy="1213248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300" endPos="45000" dist="50800" dir="5400000" sy="-100000" algn="bl" rotWithShape="0"/>
          </a:effectLst>
        </p:spPr>
      </p:pic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607BE1BB-7DA1-20A0-E4CE-796BEDCA1CD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77010" y="12173276"/>
            <a:ext cx="1327880" cy="1295647"/>
          </a:xfrm>
          <a:prstGeom prst="rect">
            <a:avLst/>
          </a:prstGeom>
          <a:ln w="12700" cap="flat">
            <a:noFill/>
            <a:miter lim="400000"/>
          </a:ln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A22CF2-9B10-EE5D-0BD7-C46189D360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2912" y="1550503"/>
            <a:ext cx="7448574" cy="44036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E60A5F-E8DE-FA6F-0C72-D03384C276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61488" y="1529238"/>
            <a:ext cx="7448574" cy="44036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0F5461-853A-10B8-C695-BD5315F602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5970" y="7007072"/>
            <a:ext cx="7413292" cy="42042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AC0FD1-E071-F321-8E8D-AA9F47DCD2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29434" y="7007072"/>
            <a:ext cx="6937517" cy="42042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9A6152-2890-378A-061D-DC835E5520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62267" y="1640610"/>
            <a:ext cx="7143750" cy="42233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094F6C-0495-B555-30C5-137E3C23302F}"/>
              </a:ext>
            </a:extLst>
          </p:cNvPr>
          <p:cNvSpPr txBox="1"/>
          <p:nvPr/>
        </p:nvSpPr>
        <p:spPr>
          <a:xfrm>
            <a:off x="3110726" y="5976619"/>
            <a:ext cx="2492417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(a) ARIMA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F64599-340D-13F7-2CA0-68D2D25BC7EF}"/>
              </a:ext>
            </a:extLst>
          </p:cNvPr>
          <p:cNvSpPr txBox="1"/>
          <p:nvPr/>
        </p:nvSpPr>
        <p:spPr>
          <a:xfrm>
            <a:off x="10945791" y="6125232"/>
            <a:ext cx="3238560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(b) Holt -Winters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D7DE8B-B971-89C3-5122-7E0084F0F423}"/>
              </a:ext>
            </a:extLst>
          </p:cNvPr>
          <p:cNvSpPr txBox="1"/>
          <p:nvPr/>
        </p:nvSpPr>
        <p:spPr>
          <a:xfrm>
            <a:off x="19667521" y="6153158"/>
            <a:ext cx="2492417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(c) </a:t>
            </a:r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62CC6B-DCC9-B9FC-6B21-AE1866A6A985}"/>
              </a:ext>
            </a:extLst>
          </p:cNvPr>
          <p:cNvSpPr txBox="1"/>
          <p:nvPr/>
        </p:nvSpPr>
        <p:spPr>
          <a:xfrm>
            <a:off x="5068229" y="11312707"/>
            <a:ext cx="4655634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(d) Prophet (with Holiday)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C684C5-C425-803B-EA54-E309A72A8213}"/>
              </a:ext>
            </a:extLst>
          </p:cNvPr>
          <p:cNvSpPr txBox="1"/>
          <p:nvPr/>
        </p:nvSpPr>
        <p:spPr>
          <a:xfrm>
            <a:off x="15270485" y="11283442"/>
            <a:ext cx="5093858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(e) Prophet (without Holiday)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A87C18-5EC2-881D-D4D5-72C103D35B1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9EA922E-4491-ED35-F53B-C0B2FC2D8DE5}"/>
              </a:ext>
            </a:extLst>
          </p:cNvPr>
          <p:cNvSpPr/>
          <p:nvPr/>
        </p:nvSpPr>
        <p:spPr>
          <a:xfrm>
            <a:off x="11828244" y="13110370"/>
            <a:ext cx="714809" cy="471924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950273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8" grpId="0"/>
      <p:bldP spid="20" grpId="0"/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9685B6-8D42-69BC-B6D9-EAC6D6471152}"/>
              </a:ext>
            </a:extLst>
          </p:cNvPr>
          <p:cNvSpPr txBox="1"/>
          <p:nvPr/>
        </p:nvSpPr>
        <p:spPr>
          <a:xfrm>
            <a:off x="6858000" y="0"/>
            <a:ext cx="10382250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Result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08CFFC-F15C-46FB-32DF-A9097CC779B7}"/>
              </a:ext>
            </a:extLst>
          </p:cNvPr>
          <p:cNvSpPr txBox="1"/>
          <p:nvPr/>
        </p:nvSpPr>
        <p:spPr>
          <a:xfrm>
            <a:off x="3110726" y="11944221"/>
            <a:ext cx="17259193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3600" b="0" kern="1200" noProof="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1: </a:t>
            </a: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Graph of death Cases Prediction using (a) ARIMA,(b) Holt-Winters, (c)XGBOOST (d) Prophet(with Holiday), and(e) Prophet(without Holiday) (INDIA).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pic>
        <p:nvPicPr>
          <p:cNvPr id="14" name="Image" descr="Image">
            <a:extLst>
              <a:ext uri="{FF2B5EF4-FFF2-40B4-BE49-F238E27FC236}">
                <a16:creationId xmlns:a16="http://schemas.microsoft.com/office/drawing/2014/main" id="{173313DF-2EE6-8E68-E3FE-7E8CF98DE6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983" y="12147483"/>
            <a:ext cx="1350817" cy="1213248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300" endPos="45000" dist="50800" dir="5400000" sy="-100000" algn="bl" rotWithShape="0"/>
          </a:effectLst>
        </p:spPr>
      </p:pic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607BE1BB-7DA1-20A0-E4CE-796BEDCA1CD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77010" y="12173276"/>
            <a:ext cx="1327880" cy="1295647"/>
          </a:xfrm>
          <a:prstGeom prst="rect">
            <a:avLst/>
          </a:prstGeom>
          <a:ln w="12700" cap="flat">
            <a:noFill/>
            <a:miter lim="400000"/>
          </a:ln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A22CF2-9B10-EE5D-0BD7-C46189D360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2912" y="1609427"/>
            <a:ext cx="7448574" cy="42857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E60A5F-E8DE-FA6F-0C72-D03384C276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61488" y="1576430"/>
            <a:ext cx="7448574" cy="43517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0F5461-853A-10B8-C695-BD5315F602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5970" y="7012485"/>
            <a:ext cx="7413292" cy="41934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AC0FD1-E071-F321-8E8D-AA9F47DCD2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29434" y="7015664"/>
            <a:ext cx="6937517" cy="41870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9A6152-2890-378A-061D-DC835E5520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62267" y="1665476"/>
            <a:ext cx="7143750" cy="41736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094F6C-0495-B555-30C5-137E3C23302F}"/>
              </a:ext>
            </a:extLst>
          </p:cNvPr>
          <p:cNvSpPr txBox="1"/>
          <p:nvPr/>
        </p:nvSpPr>
        <p:spPr>
          <a:xfrm>
            <a:off x="3110726" y="5976619"/>
            <a:ext cx="2492417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(a) ARIMA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F64599-340D-13F7-2CA0-68D2D25BC7EF}"/>
              </a:ext>
            </a:extLst>
          </p:cNvPr>
          <p:cNvSpPr txBox="1"/>
          <p:nvPr/>
        </p:nvSpPr>
        <p:spPr>
          <a:xfrm>
            <a:off x="10945791" y="6125232"/>
            <a:ext cx="3238560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(b) Holt -Winters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D7DE8B-B971-89C3-5122-7E0084F0F423}"/>
              </a:ext>
            </a:extLst>
          </p:cNvPr>
          <p:cNvSpPr txBox="1"/>
          <p:nvPr/>
        </p:nvSpPr>
        <p:spPr>
          <a:xfrm>
            <a:off x="19667521" y="6153158"/>
            <a:ext cx="2492417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(c) </a:t>
            </a:r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62CC6B-DCC9-B9FC-6B21-AE1866A6A985}"/>
              </a:ext>
            </a:extLst>
          </p:cNvPr>
          <p:cNvSpPr txBox="1"/>
          <p:nvPr/>
        </p:nvSpPr>
        <p:spPr>
          <a:xfrm>
            <a:off x="5068229" y="11312707"/>
            <a:ext cx="4655634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(d) Prophet (with Holiday)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C684C5-C425-803B-EA54-E309A72A8213}"/>
              </a:ext>
            </a:extLst>
          </p:cNvPr>
          <p:cNvSpPr txBox="1"/>
          <p:nvPr/>
        </p:nvSpPr>
        <p:spPr>
          <a:xfrm>
            <a:off x="15270485" y="11283442"/>
            <a:ext cx="5093858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(e) Prophet (without Holiday)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88CF7C-EF0E-E366-555A-8495F2AA466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2180590" y="13081000"/>
            <a:ext cx="410369" cy="471924"/>
          </a:xfrm>
        </p:spPr>
        <p:txBody>
          <a:bodyPr/>
          <a:lstStyle/>
          <a:p>
            <a:fld id="{86CB4B4D-7CA3-9044-876B-883B54F8677D}" type="slidenum">
              <a:rPr lang="en-US" smtClean="0"/>
              <a:t>34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308051E-675D-1B25-E079-90E71CCBFF77}"/>
              </a:ext>
            </a:extLst>
          </p:cNvPr>
          <p:cNvSpPr/>
          <p:nvPr/>
        </p:nvSpPr>
        <p:spPr>
          <a:xfrm>
            <a:off x="11980465" y="13081000"/>
            <a:ext cx="714809" cy="471924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9451875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8" grpId="0"/>
      <p:bldP spid="19" grpId="0"/>
      <p:bldP spid="20" grpId="0"/>
      <p:bldP spid="21" grpId="0"/>
      <p:bldP spid="2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9685B6-8D42-69BC-B6D9-EAC6D6471152}"/>
              </a:ext>
            </a:extLst>
          </p:cNvPr>
          <p:cNvSpPr txBox="1"/>
          <p:nvPr/>
        </p:nvSpPr>
        <p:spPr>
          <a:xfrm>
            <a:off x="6858000" y="0"/>
            <a:ext cx="10382250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Result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08CFFC-F15C-46FB-32DF-A9097CC779B7}"/>
              </a:ext>
            </a:extLst>
          </p:cNvPr>
          <p:cNvSpPr txBox="1"/>
          <p:nvPr/>
        </p:nvSpPr>
        <p:spPr>
          <a:xfrm>
            <a:off x="3105150" y="11858776"/>
            <a:ext cx="1845945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Table 1:New death</a:t>
            </a:r>
            <a:r>
              <a:rPr kumimoji="0" lang="en-US" sz="3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cases prediction by time series Model for the upcoming 14 days(</a:t>
            </a:r>
            <a:r>
              <a:rPr lang="en-US" sz="3600" b="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PAKISTAN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).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pic>
        <p:nvPicPr>
          <p:cNvPr id="14" name="Image" descr="Image">
            <a:extLst>
              <a:ext uri="{FF2B5EF4-FFF2-40B4-BE49-F238E27FC236}">
                <a16:creationId xmlns:a16="http://schemas.microsoft.com/office/drawing/2014/main" id="{173313DF-2EE6-8E68-E3FE-7E8CF98DE6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983" y="12147483"/>
            <a:ext cx="1350817" cy="1213248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300" endPos="45000" dist="50800" dir="5400000" sy="-100000" algn="bl" rotWithShape="0"/>
          </a:effectLst>
        </p:spPr>
      </p:pic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607BE1BB-7DA1-20A0-E4CE-796BEDCA1CD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77010" y="12173276"/>
            <a:ext cx="1327880" cy="1295647"/>
          </a:xfrm>
          <a:prstGeom prst="rect">
            <a:avLst/>
          </a:prstGeom>
          <a:ln w="12700" cap="flat">
            <a:noFill/>
            <a:miter lim="400000"/>
          </a:ln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284982-2205-6D1C-A121-8DF4721903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2129690" y="13081000"/>
            <a:ext cx="410369" cy="471924"/>
          </a:xfrm>
        </p:spPr>
        <p:txBody>
          <a:bodyPr/>
          <a:lstStyle/>
          <a:p>
            <a:fld id="{86CB4B4D-7CA3-9044-876B-883B54F8677D}" type="slidenum">
              <a:rPr lang="en-US" smtClean="0"/>
              <a:t>35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3D3DB04-44F3-7C8C-466F-3E5704B016F0}"/>
              </a:ext>
            </a:extLst>
          </p:cNvPr>
          <p:cNvSpPr/>
          <p:nvPr/>
        </p:nvSpPr>
        <p:spPr>
          <a:xfrm>
            <a:off x="11980465" y="13081000"/>
            <a:ext cx="714809" cy="471924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A13DA2-7D2C-18B4-38E3-83D40FF8B6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46027"/>
            <a:ext cx="24384000" cy="988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3588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9685B6-8D42-69BC-B6D9-EAC6D6471152}"/>
              </a:ext>
            </a:extLst>
          </p:cNvPr>
          <p:cNvSpPr txBox="1"/>
          <p:nvPr/>
        </p:nvSpPr>
        <p:spPr>
          <a:xfrm>
            <a:off x="6858000" y="0"/>
            <a:ext cx="10382250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Result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08CFFC-F15C-46FB-32DF-A9097CC779B7}"/>
              </a:ext>
            </a:extLst>
          </p:cNvPr>
          <p:cNvSpPr txBox="1"/>
          <p:nvPr/>
        </p:nvSpPr>
        <p:spPr>
          <a:xfrm>
            <a:off x="3105150" y="11942107"/>
            <a:ext cx="17259193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3600" b="0" kern="1200" noProof="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1: </a:t>
            </a: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Graph of New death Cases Prediction using (a) ARIMA,(b) Holt-Winters, (c)XGBOOST (d) Prophet(with Holiday), and(e) Prophet(without Holiday) (ITALY).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pic>
        <p:nvPicPr>
          <p:cNvPr id="14" name="Image" descr="Image">
            <a:extLst>
              <a:ext uri="{FF2B5EF4-FFF2-40B4-BE49-F238E27FC236}">
                <a16:creationId xmlns:a16="http://schemas.microsoft.com/office/drawing/2014/main" id="{173313DF-2EE6-8E68-E3FE-7E8CF98DE6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983" y="12147483"/>
            <a:ext cx="1350817" cy="1213248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300" endPos="45000" dist="50800" dir="5400000" sy="-100000" algn="bl" rotWithShape="0"/>
          </a:effectLst>
        </p:spPr>
      </p:pic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607BE1BB-7DA1-20A0-E4CE-796BEDCA1CD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77010" y="12173276"/>
            <a:ext cx="1327880" cy="1295647"/>
          </a:xfrm>
          <a:prstGeom prst="rect">
            <a:avLst/>
          </a:prstGeom>
          <a:ln w="12700" cap="flat">
            <a:noFill/>
            <a:miter lim="400000"/>
          </a:ln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A22CF2-9B10-EE5D-0BD7-C46189D360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102" y="1609427"/>
            <a:ext cx="7362194" cy="42857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E60A5F-E8DE-FA6F-0C72-D03384C276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05343" y="1576430"/>
            <a:ext cx="7360863" cy="43517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0F5461-853A-10B8-C695-BD5315F602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8697" y="7012485"/>
            <a:ext cx="7387837" cy="41934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AC0FD1-E071-F321-8E8D-AA9F47DCD2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48338" y="7015664"/>
            <a:ext cx="6899709" cy="41870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9A6152-2890-378A-061D-DC835E5520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04328" y="1665476"/>
            <a:ext cx="7059628" cy="41736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094F6C-0495-B555-30C5-137E3C23302F}"/>
              </a:ext>
            </a:extLst>
          </p:cNvPr>
          <p:cNvSpPr txBox="1"/>
          <p:nvPr/>
        </p:nvSpPr>
        <p:spPr>
          <a:xfrm>
            <a:off x="3110726" y="5976619"/>
            <a:ext cx="2492417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(a) ARIMA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F64599-340D-13F7-2CA0-68D2D25BC7EF}"/>
              </a:ext>
            </a:extLst>
          </p:cNvPr>
          <p:cNvSpPr txBox="1"/>
          <p:nvPr/>
        </p:nvSpPr>
        <p:spPr>
          <a:xfrm>
            <a:off x="10945791" y="6125232"/>
            <a:ext cx="3238560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(b) Holt -Winters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D7DE8B-B971-89C3-5122-7E0084F0F423}"/>
              </a:ext>
            </a:extLst>
          </p:cNvPr>
          <p:cNvSpPr txBox="1"/>
          <p:nvPr/>
        </p:nvSpPr>
        <p:spPr>
          <a:xfrm>
            <a:off x="19667521" y="6153158"/>
            <a:ext cx="2492417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(c) </a:t>
            </a:r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62CC6B-DCC9-B9FC-6B21-AE1866A6A985}"/>
              </a:ext>
            </a:extLst>
          </p:cNvPr>
          <p:cNvSpPr txBox="1"/>
          <p:nvPr/>
        </p:nvSpPr>
        <p:spPr>
          <a:xfrm>
            <a:off x="5068229" y="11312707"/>
            <a:ext cx="4655634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(d) Prophet (with Holiday)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C684C5-C425-803B-EA54-E309A72A8213}"/>
              </a:ext>
            </a:extLst>
          </p:cNvPr>
          <p:cNvSpPr txBox="1"/>
          <p:nvPr/>
        </p:nvSpPr>
        <p:spPr>
          <a:xfrm>
            <a:off x="15270485" y="11283442"/>
            <a:ext cx="5093858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(e) Prophet (without Holiday)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14A9FC-CC83-A138-A3D8-5062A879AC7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36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0A2A33C-2442-D276-074F-48751B97AF4D}"/>
              </a:ext>
            </a:extLst>
          </p:cNvPr>
          <p:cNvSpPr/>
          <p:nvPr/>
        </p:nvSpPr>
        <p:spPr>
          <a:xfrm>
            <a:off x="11834595" y="13124769"/>
            <a:ext cx="714809" cy="471924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0366015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8" grpId="0"/>
      <p:bldP spid="19" grpId="0"/>
      <p:bldP spid="20" grpId="0"/>
      <p:bldP spid="21" grpId="0"/>
      <p:bldP spid="2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9685B6-8D42-69BC-B6D9-EAC6D6471152}"/>
              </a:ext>
            </a:extLst>
          </p:cNvPr>
          <p:cNvSpPr txBox="1"/>
          <p:nvPr/>
        </p:nvSpPr>
        <p:spPr>
          <a:xfrm>
            <a:off x="7000875" y="0"/>
            <a:ext cx="10382250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Result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08CFFC-F15C-46FB-32DF-A9097CC779B7}"/>
              </a:ext>
            </a:extLst>
          </p:cNvPr>
          <p:cNvSpPr txBox="1"/>
          <p:nvPr/>
        </p:nvSpPr>
        <p:spPr>
          <a:xfrm>
            <a:off x="3105150" y="11837511"/>
            <a:ext cx="1845945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Table 1:New </a:t>
            </a:r>
            <a:r>
              <a:rPr lang="en-US" sz="3600" b="0" kern="1200" noProof="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</a:t>
            </a:r>
            <a:r>
              <a:rPr lang="en-US" sz="3600" b="0" kern="1200" dirty="0" err="1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eath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cases prediction by time series Model for the upcoming 14 days(</a:t>
            </a:r>
            <a:r>
              <a:rPr lang="en-US" sz="3600" b="0" kern="1200" noProof="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BANGLADESH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).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pic>
        <p:nvPicPr>
          <p:cNvPr id="14" name="Image" descr="Image">
            <a:extLst>
              <a:ext uri="{FF2B5EF4-FFF2-40B4-BE49-F238E27FC236}">
                <a16:creationId xmlns:a16="http://schemas.microsoft.com/office/drawing/2014/main" id="{173313DF-2EE6-8E68-E3FE-7E8CF98DE6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983" y="12147483"/>
            <a:ext cx="1350817" cy="1213248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300" endPos="45000" dist="50800" dir="5400000" sy="-100000" algn="bl" rotWithShape="0"/>
          </a:effectLst>
        </p:spPr>
      </p:pic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607BE1BB-7DA1-20A0-E4CE-796BEDCA1CD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77010" y="12173276"/>
            <a:ext cx="1327880" cy="1295647"/>
          </a:xfrm>
          <a:prstGeom prst="rect">
            <a:avLst/>
          </a:prstGeom>
          <a:ln w="12700" cap="flat">
            <a:noFill/>
            <a:miter lim="400000"/>
          </a:ln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D157BF-D7B7-6A6A-F980-98CDF66AA2E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37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5BCB589-1F8D-E21E-EC07-8857F51F9536}"/>
              </a:ext>
            </a:extLst>
          </p:cNvPr>
          <p:cNvSpPr/>
          <p:nvPr/>
        </p:nvSpPr>
        <p:spPr>
          <a:xfrm>
            <a:off x="11828244" y="13081000"/>
            <a:ext cx="714809" cy="471924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B2D679-1270-1921-9FE7-DD6AAE3E5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67293"/>
            <a:ext cx="24384000" cy="993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456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9685B6-8D42-69BC-B6D9-EAC6D6471152}"/>
              </a:ext>
            </a:extLst>
          </p:cNvPr>
          <p:cNvSpPr txBox="1"/>
          <p:nvPr/>
        </p:nvSpPr>
        <p:spPr>
          <a:xfrm>
            <a:off x="6858000" y="0"/>
            <a:ext cx="10382250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Result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08CFFC-F15C-46FB-32DF-A9097CC779B7}"/>
              </a:ext>
            </a:extLst>
          </p:cNvPr>
          <p:cNvSpPr txBox="1"/>
          <p:nvPr/>
        </p:nvSpPr>
        <p:spPr>
          <a:xfrm>
            <a:off x="3105149" y="11918030"/>
            <a:ext cx="1860191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3600" b="0" kern="1200" noProof="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1: </a:t>
            </a: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Graph of New Death Cases Prediction using (a) ARIMA,(b) Holt-Winters, (c)XGBOOST (d) Prophet(with Holiday), and(e) Prophet(without Holiday) (BANGLADESH).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pic>
        <p:nvPicPr>
          <p:cNvPr id="14" name="Image" descr="Image">
            <a:extLst>
              <a:ext uri="{FF2B5EF4-FFF2-40B4-BE49-F238E27FC236}">
                <a16:creationId xmlns:a16="http://schemas.microsoft.com/office/drawing/2014/main" id="{173313DF-2EE6-8E68-E3FE-7E8CF98DE6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983" y="12147483"/>
            <a:ext cx="1350817" cy="1213248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300" endPos="45000" dist="50800" dir="5400000" sy="-100000" algn="bl" rotWithShape="0"/>
          </a:effectLst>
        </p:spPr>
      </p:pic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607BE1BB-7DA1-20A0-E4CE-796BEDCA1CD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77010" y="12173276"/>
            <a:ext cx="1327880" cy="1295647"/>
          </a:xfrm>
          <a:prstGeom prst="rect">
            <a:avLst/>
          </a:prstGeom>
          <a:ln w="12700" cap="flat">
            <a:noFill/>
            <a:miter lim="400000"/>
          </a:ln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A22CF2-9B10-EE5D-0BD7-C46189D360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292" y="1609427"/>
            <a:ext cx="7275814" cy="42857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E60A5F-E8DE-FA6F-0C72-D03384C276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05343" y="1584379"/>
            <a:ext cx="7360863" cy="4335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0F5461-853A-10B8-C695-BD5315F602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1423" y="7012485"/>
            <a:ext cx="7362384" cy="41934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AC0FD1-E071-F321-8E8D-AA9F47DCD2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67241" y="7015664"/>
            <a:ext cx="6861902" cy="41870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9A6152-2890-378A-061D-DC835E5520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46388" y="1665476"/>
            <a:ext cx="6975508" cy="41736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094F6C-0495-B555-30C5-137E3C23302F}"/>
              </a:ext>
            </a:extLst>
          </p:cNvPr>
          <p:cNvSpPr txBox="1"/>
          <p:nvPr/>
        </p:nvSpPr>
        <p:spPr>
          <a:xfrm>
            <a:off x="3110726" y="5976619"/>
            <a:ext cx="2492417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(a) ARIMA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F64599-340D-13F7-2CA0-68D2D25BC7EF}"/>
              </a:ext>
            </a:extLst>
          </p:cNvPr>
          <p:cNvSpPr txBox="1"/>
          <p:nvPr/>
        </p:nvSpPr>
        <p:spPr>
          <a:xfrm>
            <a:off x="10945791" y="6125232"/>
            <a:ext cx="3238560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(b) Holt -Winters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D7DE8B-B971-89C3-5122-7E0084F0F423}"/>
              </a:ext>
            </a:extLst>
          </p:cNvPr>
          <p:cNvSpPr txBox="1"/>
          <p:nvPr/>
        </p:nvSpPr>
        <p:spPr>
          <a:xfrm>
            <a:off x="19667521" y="6153158"/>
            <a:ext cx="2492417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(c) </a:t>
            </a:r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62CC6B-DCC9-B9FC-6B21-AE1866A6A985}"/>
              </a:ext>
            </a:extLst>
          </p:cNvPr>
          <p:cNvSpPr txBox="1"/>
          <p:nvPr/>
        </p:nvSpPr>
        <p:spPr>
          <a:xfrm>
            <a:off x="5068229" y="11312707"/>
            <a:ext cx="4655634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(d) Prophet (with Holiday)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C684C5-C425-803B-EA54-E309A72A8213}"/>
              </a:ext>
            </a:extLst>
          </p:cNvPr>
          <p:cNvSpPr txBox="1"/>
          <p:nvPr/>
        </p:nvSpPr>
        <p:spPr>
          <a:xfrm>
            <a:off x="15270485" y="11283442"/>
            <a:ext cx="5093858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(e) Prophet (without Holiday)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BFAA34-E965-0BAD-B26F-338250A4543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38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447EA54-482F-E1A6-4BE4-B45757A976DA}"/>
              </a:ext>
            </a:extLst>
          </p:cNvPr>
          <p:cNvSpPr/>
          <p:nvPr/>
        </p:nvSpPr>
        <p:spPr>
          <a:xfrm>
            <a:off x="11828244" y="13110370"/>
            <a:ext cx="714809" cy="471924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7340664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8" grpId="0"/>
      <p:bldP spid="19" grpId="0"/>
      <p:bldP spid="20" grpId="0"/>
      <p:bldP spid="21" grpId="0"/>
      <p:bldP spid="2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9685B6-8D42-69BC-B6D9-EAC6D6471152}"/>
              </a:ext>
            </a:extLst>
          </p:cNvPr>
          <p:cNvSpPr txBox="1"/>
          <p:nvPr/>
        </p:nvSpPr>
        <p:spPr>
          <a:xfrm>
            <a:off x="6858000" y="0"/>
            <a:ext cx="10382250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Result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08CFFC-F15C-46FB-32DF-A9097CC779B7}"/>
              </a:ext>
            </a:extLst>
          </p:cNvPr>
          <p:cNvSpPr txBox="1"/>
          <p:nvPr/>
        </p:nvSpPr>
        <p:spPr>
          <a:xfrm>
            <a:off x="3105149" y="11850805"/>
            <a:ext cx="1860191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3600" b="0" kern="1200" noProof="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1: </a:t>
            </a: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Graph of New Death Cases Prediction using (a) ARIMA,(b) Holt-Winters, (c)XGBOOST (d) Prophet(with Holiday), and(e) Prophet(without Holiday) (GERMANY).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pic>
        <p:nvPicPr>
          <p:cNvPr id="14" name="Image" descr="Image">
            <a:extLst>
              <a:ext uri="{FF2B5EF4-FFF2-40B4-BE49-F238E27FC236}">
                <a16:creationId xmlns:a16="http://schemas.microsoft.com/office/drawing/2014/main" id="{173313DF-2EE6-8E68-E3FE-7E8CF98DE6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983" y="12147483"/>
            <a:ext cx="1350817" cy="1213248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300" endPos="45000" dist="50800" dir="5400000" sy="-100000" algn="bl" rotWithShape="0"/>
          </a:effectLst>
        </p:spPr>
      </p:pic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607BE1BB-7DA1-20A0-E4CE-796BEDCA1CD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77010" y="12173276"/>
            <a:ext cx="1327880" cy="1295647"/>
          </a:xfrm>
          <a:prstGeom prst="rect">
            <a:avLst/>
          </a:prstGeom>
          <a:ln w="12700" cap="flat">
            <a:noFill/>
            <a:miter lim="400000"/>
          </a:ln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A22CF2-9B10-EE5D-0BD7-C46189D360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292" y="1634569"/>
            <a:ext cx="7275814" cy="42354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E60A5F-E8DE-FA6F-0C72-D03384C276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18788" y="1584379"/>
            <a:ext cx="7333972" cy="4335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0F5461-853A-10B8-C695-BD5315F602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11423" y="7034983"/>
            <a:ext cx="7362384" cy="41484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AC0FD1-E071-F321-8E8D-AA9F47DCD2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67241" y="7055303"/>
            <a:ext cx="6861902" cy="41078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9A6152-2890-378A-061D-DC835E5520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46388" y="1721979"/>
            <a:ext cx="6975508" cy="40606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094F6C-0495-B555-30C5-137E3C23302F}"/>
              </a:ext>
            </a:extLst>
          </p:cNvPr>
          <p:cNvSpPr txBox="1"/>
          <p:nvPr/>
        </p:nvSpPr>
        <p:spPr>
          <a:xfrm>
            <a:off x="3110726" y="5976619"/>
            <a:ext cx="2492417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(a) ARIMA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F64599-340D-13F7-2CA0-68D2D25BC7EF}"/>
              </a:ext>
            </a:extLst>
          </p:cNvPr>
          <p:cNvSpPr txBox="1"/>
          <p:nvPr/>
        </p:nvSpPr>
        <p:spPr>
          <a:xfrm>
            <a:off x="10945791" y="6125232"/>
            <a:ext cx="3238560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(b) Holt-Winters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D7DE8B-B971-89C3-5122-7E0084F0F423}"/>
              </a:ext>
            </a:extLst>
          </p:cNvPr>
          <p:cNvSpPr txBox="1"/>
          <p:nvPr/>
        </p:nvSpPr>
        <p:spPr>
          <a:xfrm>
            <a:off x="19667521" y="6153158"/>
            <a:ext cx="2492417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(c) </a:t>
            </a:r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62CC6B-DCC9-B9FC-6B21-AE1866A6A985}"/>
              </a:ext>
            </a:extLst>
          </p:cNvPr>
          <p:cNvSpPr txBox="1"/>
          <p:nvPr/>
        </p:nvSpPr>
        <p:spPr>
          <a:xfrm>
            <a:off x="5068229" y="11312707"/>
            <a:ext cx="4655634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(d) Prophet (with Holiday)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C684C5-C425-803B-EA54-E309A72A8213}"/>
              </a:ext>
            </a:extLst>
          </p:cNvPr>
          <p:cNvSpPr txBox="1"/>
          <p:nvPr/>
        </p:nvSpPr>
        <p:spPr>
          <a:xfrm>
            <a:off x="15270485" y="11283442"/>
            <a:ext cx="5093858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(e) Prophet (without Holiday)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EDE0AA-6448-576F-9745-23F3FA52C13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2106192" y="13081000"/>
            <a:ext cx="410369" cy="471924"/>
          </a:xfrm>
        </p:spPr>
        <p:txBody>
          <a:bodyPr/>
          <a:lstStyle/>
          <a:p>
            <a:fld id="{86CB4B4D-7CA3-9044-876B-883B54F8677D}" type="slidenum">
              <a:rPr lang="en-US" smtClean="0"/>
              <a:t>39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D287EAA-93F1-1105-9E75-3A7BCDAE3917}"/>
              </a:ext>
            </a:extLst>
          </p:cNvPr>
          <p:cNvSpPr/>
          <p:nvPr/>
        </p:nvSpPr>
        <p:spPr>
          <a:xfrm>
            <a:off x="11980465" y="13081000"/>
            <a:ext cx="714809" cy="471924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5316841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8" grpId="0"/>
      <p:bldP spid="19" grpId="0"/>
      <p:bldP spid="20" grpId="0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roup"/>
          <p:cNvGrpSpPr/>
          <p:nvPr/>
        </p:nvGrpSpPr>
        <p:grpSpPr>
          <a:xfrm>
            <a:off x="1428416" y="12315300"/>
            <a:ext cx="2496228" cy="995768"/>
            <a:chOff x="1128406" y="0"/>
            <a:chExt cx="2496227" cy="995766"/>
          </a:xfrm>
        </p:grpSpPr>
        <p:sp>
          <p:nvSpPr>
            <p:cNvPr id="260" name="Line"/>
            <p:cNvSpPr/>
            <p:nvPr/>
          </p:nvSpPr>
          <p:spPr>
            <a:xfrm flipV="1">
              <a:off x="3624632" y="255439"/>
              <a:ext cx="1" cy="484888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1" name="Line"/>
            <p:cNvSpPr/>
            <p:nvPr/>
          </p:nvSpPr>
          <p:spPr>
            <a:xfrm flipV="1">
              <a:off x="1128406" y="255439"/>
              <a:ext cx="1" cy="484888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Gill Sans SemiBold"/>
                </a:defRPr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62" name="ministry-and-health-family-welfare.png" descr="ministry-and-health-family-welfare.png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304920" y="0"/>
              <a:ext cx="1964860" cy="9957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66" name="Group"/>
          <p:cNvGrpSpPr/>
          <p:nvPr/>
        </p:nvGrpSpPr>
        <p:grpSpPr>
          <a:xfrm>
            <a:off x="22406114" y="1626421"/>
            <a:ext cx="2098870" cy="1540535"/>
            <a:chOff x="0" y="2516"/>
            <a:chExt cx="2098868" cy="1540533"/>
          </a:xfrm>
        </p:grpSpPr>
        <p:sp>
          <p:nvSpPr>
            <p:cNvPr id="264" name="06"/>
            <p:cNvSpPr/>
            <p:nvPr/>
          </p:nvSpPr>
          <p:spPr>
            <a:xfrm>
              <a:off x="828868" y="27304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0">
                  <a:solidFill>
                    <a:srgbClr val="FFFFFF"/>
                  </a:solidFill>
                </a:defRPr>
              </a:lvl1pPr>
            </a:lstStyle>
            <a:p>
              <a:r>
                <a:rPr dirty="0">
                  <a:latin typeface="Arial" panose="020B0604020202020204" pitchFamily="34" charset="0"/>
                  <a:cs typeface="Arial" panose="020B0604020202020204" pitchFamily="34" charset="0"/>
                </a:rPr>
                <a:t>06</a:t>
              </a:r>
            </a:p>
          </p:txBody>
        </p:sp>
        <p:pic>
          <p:nvPicPr>
            <p:cNvPr id="265" name="Image" descr="Image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0" y="2516"/>
              <a:ext cx="554528" cy="5410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71" name="Group"/>
          <p:cNvGrpSpPr/>
          <p:nvPr/>
        </p:nvGrpSpPr>
        <p:grpSpPr>
          <a:xfrm>
            <a:off x="-50800" y="639919"/>
            <a:ext cx="24434800" cy="1333698"/>
            <a:chOff x="0" y="-1916449"/>
            <a:chExt cx="24434800" cy="7390151"/>
          </a:xfrm>
        </p:grpSpPr>
        <p:sp>
          <p:nvSpPr>
            <p:cNvPr id="267" name="Rectangle"/>
            <p:cNvSpPr/>
            <p:nvPr/>
          </p:nvSpPr>
          <p:spPr>
            <a:xfrm>
              <a:off x="0" y="0"/>
              <a:ext cx="24434800" cy="4245174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b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8" name="SESSION 2"/>
            <p:cNvSpPr txBox="1"/>
            <p:nvPr/>
          </p:nvSpPr>
          <p:spPr>
            <a:xfrm>
              <a:off x="9315968" y="-1916449"/>
              <a:ext cx="5802872" cy="7390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412750">
                <a:defRPr sz="10000">
                  <a:solidFill>
                    <a:srgbClr val="002135"/>
                  </a:solidFill>
                </a:defRPr>
              </a:lvl1pPr>
            </a:lstStyle>
            <a:p>
              <a:r>
                <a:rPr lang="en-US" sz="8000" dirty="0">
                  <a:latin typeface="Arial" panose="020B0604020202020204" pitchFamily="34" charset="0"/>
                  <a:cs typeface="Arial" panose="020B0604020202020204" pitchFamily="34" charset="0"/>
                </a:rPr>
                <a:t>Motivations</a:t>
              </a:r>
              <a:endParaRPr sz="8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6" name="Group"/>
          <p:cNvGrpSpPr/>
          <p:nvPr/>
        </p:nvGrpSpPr>
        <p:grpSpPr>
          <a:xfrm>
            <a:off x="637179" y="9362965"/>
            <a:ext cx="8903061" cy="3125643"/>
            <a:chOff x="0" y="3355233"/>
            <a:chExt cx="5286336" cy="2523889"/>
          </a:xfrm>
          <a:solidFill>
            <a:srgbClr val="C9EBFF"/>
          </a:solidFill>
        </p:grpSpPr>
        <p:sp>
          <p:nvSpPr>
            <p:cNvPr id="282" name="Rounded Rectangle"/>
            <p:cNvSpPr/>
            <p:nvPr/>
          </p:nvSpPr>
          <p:spPr>
            <a:xfrm>
              <a:off x="0" y="3355233"/>
              <a:ext cx="5286336" cy="2523889"/>
            </a:xfrm>
            <a:prstGeom prst="roundRect">
              <a:avLst>
                <a:gd name="adj" fmla="val 7548"/>
              </a:avLst>
            </a:prstGeom>
            <a:grpFill/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 b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3" name="RESPIRATORY…"/>
            <p:cNvSpPr txBox="1"/>
            <p:nvPr/>
          </p:nvSpPr>
          <p:spPr>
            <a:xfrm>
              <a:off x="1155104" y="4327234"/>
              <a:ext cx="3925492" cy="60181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5000">
                  <a:solidFill>
                    <a:srgbClr val="FFFFFF"/>
                  </a:solidFill>
                </a:defRPr>
              </a:pPr>
              <a:r>
                <a:rPr lang="en-US" sz="40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Impact on economy</a:t>
              </a:r>
              <a:endParaRPr sz="40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1" name="Group"/>
          <p:cNvGrpSpPr/>
          <p:nvPr/>
        </p:nvGrpSpPr>
        <p:grpSpPr>
          <a:xfrm>
            <a:off x="637178" y="4416737"/>
            <a:ext cx="8903062" cy="6067845"/>
            <a:chOff x="51326" y="-1226447"/>
            <a:chExt cx="8903061" cy="6563205"/>
          </a:xfrm>
        </p:grpSpPr>
        <p:sp>
          <p:nvSpPr>
            <p:cNvPr id="287" name="Rounded Rectangle"/>
            <p:cNvSpPr/>
            <p:nvPr/>
          </p:nvSpPr>
          <p:spPr>
            <a:xfrm>
              <a:off x="51326" y="-1226447"/>
              <a:ext cx="8903061" cy="3325045"/>
            </a:xfrm>
            <a:prstGeom prst="roundRect">
              <a:avLst>
                <a:gd name="adj" fmla="val 7548"/>
              </a:avLst>
            </a:prstGeom>
            <a:solidFill>
              <a:srgbClr val="FABE3B"/>
            </a:solidFill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ABE3B"/>
                  </a:solidFill>
                </a:defRPr>
              </a:pPr>
              <a:r>
                <a:rPr lang="en-US" b="0" dirty="0">
                  <a:latin typeface="Arial" panose="020B0604020202020204" pitchFamily="34" charset="0"/>
                  <a:cs typeface="Arial" panose="020B0604020202020204" pitchFamily="34" charset="0"/>
                </a:rPr>
                <a:t>MM</a:t>
              </a:r>
              <a:endParaRPr b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8" name="HAND…"/>
            <p:cNvSpPr txBox="1"/>
            <p:nvPr/>
          </p:nvSpPr>
          <p:spPr>
            <a:xfrm>
              <a:off x="2591838" y="4464724"/>
              <a:ext cx="102657" cy="872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5000"/>
              </a:pPr>
              <a:endParaRPr b="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FBCA86C-88CB-3A9F-1A39-C5B0C20DF6B5}"/>
              </a:ext>
            </a:extLst>
          </p:cNvPr>
          <p:cNvSpPr txBox="1"/>
          <p:nvPr/>
        </p:nvSpPr>
        <p:spPr>
          <a:xfrm>
            <a:off x="2582564" y="5391600"/>
            <a:ext cx="6713835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Many governments proclaimed lockdown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209DA0-ACFB-D47F-11FE-63CA42C28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0" y="5391600"/>
            <a:ext cx="1828800" cy="15991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B8DB0A-1F28-B09C-4D2F-FFDBC4647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" y="9943038"/>
            <a:ext cx="1749274" cy="17612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B5AEEB-BC55-9948-B48E-22441E337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12625" y="9030180"/>
            <a:ext cx="9035055" cy="34567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4503B7-A97B-7911-34DB-539BD55AE5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75464" y="4297448"/>
            <a:ext cx="9035055" cy="32616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F0CE078-3602-5DF7-E238-3E64C3A442FB}"/>
              </a:ext>
            </a:extLst>
          </p:cNvPr>
          <p:cNvSpPr txBox="1"/>
          <p:nvPr/>
        </p:nvSpPr>
        <p:spPr>
          <a:xfrm>
            <a:off x="15087600" y="4931330"/>
            <a:ext cx="5334000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Suppling medical equipment and other things is still difficult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847137-A1ED-4A92-F7DA-C58F160D1D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69755" y="4445837"/>
            <a:ext cx="2956816" cy="29202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F8F2E6B-FDC7-B8EA-D973-E7E7EF3ABC2F}"/>
              </a:ext>
            </a:extLst>
          </p:cNvPr>
          <p:cNvSpPr txBox="1"/>
          <p:nvPr/>
        </p:nvSpPr>
        <p:spPr>
          <a:xfrm>
            <a:off x="15486175" y="10593867"/>
            <a:ext cx="4935425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Million of deaths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1BA7502-E00E-4150-966B-0C23636076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421600" y="9750630"/>
            <a:ext cx="2533984" cy="21460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A318E03-E946-30BB-239C-1A9D68F2087D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395" y="6406268"/>
            <a:ext cx="2928344" cy="28651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386041F-FE3C-1F8D-6D86-C087FA9B4C15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314329" y="124132"/>
            <a:ext cx="1792379" cy="16277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21D135-55E2-ADEC-C7E0-54FE2BC7F9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67395" y="1876986"/>
            <a:ext cx="3139712" cy="45724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E8FE1D-7BE9-743A-EA97-C6DA3D1BB79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26D152F-FE3A-4309-30C0-9A00F8D631C0}"/>
              </a:ext>
            </a:extLst>
          </p:cNvPr>
          <p:cNvSpPr/>
          <p:nvPr/>
        </p:nvSpPr>
        <p:spPr>
          <a:xfrm>
            <a:off x="11809195" y="13081000"/>
            <a:ext cx="714809" cy="471924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5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50"/>
                            </p:stCondLst>
                            <p:childTnLst>
                              <p:par>
                                <p:cTn id="2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50"/>
                            </p:stCondLst>
                            <p:childTnLst>
                              <p:par>
                                <p:cTn id="3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50"/>
                            </p:stCondLst>
                            <p:childTnLst>
                              <p:par>
                                <p:cTn id="3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50"/>
                            </p:stCondLst>
                            <p:childTnLst>
                              <p:par>
                                <p:cTn id="4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50"/>
                            </p:stCondLst>
                            <p:childTnLst>
                              <p:par>
                                <p:cTn id="4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50"/>
                            </p:stCondLst>
                            <p:childTnLst>
                              <p:par>
                                <p:cTn id="4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50"/>
                            </p:stCondLst>
                            <p:childTnLst>
                              <p:par>
                                <p:cTn id="5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50"/>
                            </p:stCondLst>
                            <p:childTnLst>
                              <p:par>
                                <p:cTn id="5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50"/>
                            </p:stCondLst>
                            <p:childTnLst>
                              <p:par>
                                <p:cTn id="6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50"/>
                            </p:stCondLst>
                            <p:childTnLst>
                              <p:par>
                                <p:cTn id="6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9685B6-8D42-69BC-B6D9-EAC6D6471152}"/>
              </a:ext>
            </a:extLst>
          </p:cNvPr>
          <p:cNvSpPr txBox="1"/>
          <p:nvPr/>
        </p:nvSpPr>
        <p:spPr>
          <a:xfrm>
            <a:off x="6858000" y="-46166"/>
            <a:ext cx="1038225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Result Analysis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08CFFC-F15C-46FB-32DF-A9097CC779B7}"/>
              </a:ext>
            </a:extLst>
          </p:cNvPr>
          <p:cNvSpPr txBox="1"/>
          <p:nvPr/>
        </p:nvSpPr>
        <p:spPr>
          <a:xfrm>
            <a:off x="3105149" y="11939354"/>
            <a:ext cx="18701303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3600" b="0" kern="1200" noProof="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1: </a:t>
            </a: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Graph of New Death Cases Prediction using (a) ARIMA,(b) Holt-Winters, (c)XGBOOST (d) Prophet(with Holiday), and(e) Prophet(without Holiday) (NEW ZEALAND).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pic>
        <p:nvPicPr>
          <p:cNvPr id="14" name="Image" descr="Image">
            <a:extLst>
              <a:ext uri="{FF2B5EF4-FFF2-40B4-BE49-F238E27FC236}">
                <a16:creationId xmlns:a16="http://schemas.microsoft.com/office/drawing/2014/main" id="{173313DF-2EE6-8E68-E3FE-7E8CF98DE6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983" y="12147483"/>
            <a:ext cx="1350817" cy="1213248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300" endPos="45000" dist="50800" dir="5400000" sy="-100000" algn="bl" rotWithShape="0"/>
          </a:effectLst>
        </p:spPr>
      </p:pic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607BE1BB-7DA1-20A0-E4CE-796BEDCA1CD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77010" y="12173276"/>
            <a:ext cx="1327880" cy="1295647"/>
          </a:xfrm>
          <a:prstGeom prst="rect">
            <a:avLst/>
          </a:prstGeom>
          <a:ln w="12700" cap="flat">
            <a:noFill/>
            <a:miter lim="400000"/>
          </a:ln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A22CF2-9B10-EE5D-0BD7-C46189D360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292" y="1634569"/>
            <a:ext cx="7275813" cy="42354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E60A5F-E8DE-FA6F-0C72-D03384C276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18788" y="1584379"/>
            <a:ext cx="7333972" cy="43358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0F5461-853A-10B8-C695-BD5315F602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35186" y="7034983"/>
            <a:ext cx="7314858" cy="41484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AC0FD1-E071-F321-8E8D-AA9F47DCD2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32203" y="7055303"/>
            <a:ext cx="6731978" cy="41078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9A6152-2890-378A-061D-DC835E5520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899901" y="1721979"/>
            <a:ext cx="6868482" cy="406065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F094F6C-0495-B555-30C5-137E3C23302F}"/>
              </a:ext>
            </a:extLst>
          </p:cNvPr>
          <p:cNvSpPr txBox="1"/>
          <p:nvPr/>
        </p:nvSpPr>
        <p:spPr>
          <a:xfrm>
            <a:off x="3110726" y="5976619"/>
            <a:ext cx="2492417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(a) ARIMA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F64599-340D-13F7-2CA0-68D2D25BC7EF}"/>
              </a:ext>
            </a:extLst>
          </p:cNvPr>
          <p:cNvSpPr txBox="1"/>
          <p:nvPr/>
        </p:nvSpPr>
        <p:spPr>
          <a:xfrm>
            <a:off x="10945791" y="6125232"/>
            <a:ext cx="3238560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(b) Holt -Winters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D7DE8B-B971-89C3-5122-7E0084F0F423}"/>
              </a:ext>
            </a:extLst>
          </p:cNvPr>
          <p:cNvSpPr txBox="1"/>
          <p:nvPr/>
        </p:nvSpPr>
        <p:spPr>
          <a:xfrm>
            <a:off x="19667521" y="6153158"/>
            <a:ext cx="2492417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(c) </a:t>
            </a:r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62CC6B-DCC9-B9FC-6B21-AE1866A6A985}"/>
              </a:ext>
            </a:extLst>
          </p:cNvPr>
          <p:cNvSpPr txBox="1"/>
          <p:nvPr/>
        </p:nvSpPr>
        <p:spPr>
          <a:xfrm>
            <a:off x="5068229" y="11312707"/>
            <a:ext cx="4655634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(d) Prophet (with Holiday)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C684C5-C425-803B-EA54-E309A72A8213}"/>
              </a:ext>
            </a:extLst>
          </p:cNvPr>
          <p:cNvSpPr txBox="1"/>
          <p:nvPr/>
        </p:nvSpPr>
        <p:spPr>
          <a:xfrm>
            <a:off x="15270485" y="11283442"/>
            <a:ext cx="5093858" cy="5539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dirty="0"/>
              <a:t>(e) Prophet (without Holiday)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3F869A-A527-3BD1-081B-B32F4ADAAA4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40</a:t>
            </a:fld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8EF0AB2-B364-60F8-A528-2E3F8EAD688A}"/>
              </a:ext>
            </a:extLst>
          </p:cNvPr>
          <p:cNvSpPr/>
          <p:nvPr/>
        </p:nvSpPr>
        <p:spPr>
          <a:xfrm>
            <a:off x="11808340" y="13149942"/>
            <a:ext cx="714809" cy="402982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9651772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8" grpId="0"/>
      <p:bldP spid="19" grpId="0"/>
      <p:bldP spid="20" grpId="0"/>
      <p:bldP spid="21" grpId="0"/>
      <p:bldP spid="2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79685B6-8D42-69BC-B6D9-EAC6D6471152}"/>
              </a:ext>
            </a:extLst>
          </p:cNvPr>
          <p:cNvSpPr txBox="1"/>
          <p:nvPr/>
        </p:nvSpPr>
        <p:spPr>
          <a:xfrm>
            <a:off x="7000875" y="0"/>
            <a:ext cx="10382250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Gill Sans"/>
              </a:rPr>
              <a:t>Result Analysis(Death Cases)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08CFFC-F15C-46FB-32DF-A9097CC779B7}"/>
              </a:ext>
            </a:extLst>
          </p:cNvPr>
          <p:cNvSpPr txBox="1"/>
          <p:nvPr/>
        </p:nvSpPr>
        <p:spPr>
          <a:xfrm>
            <a:off x="3105150" y="11939309"/>
            <a:ext cx="18459450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Table 1:New </a:t>
            </a:r>
            <a:r>
              <a:rPr lang="en-US" sz="3600" b="0" kern="120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death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cases prediction by time series Model for the upcoming 14 days(</a:t>
            </a:r>
            <a:r>
              <a:rPr lang="en-US" sz="3600" b="0" kern="1200" noProof="0" dirty="0">
                <a:solidFill>
                  <a:prstClr val="black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FRANCE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).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Gill Sans"/>
            </a:endParaRPr>
          </a:p>
        </p:txBody>
      </p:sp>
      <p:pic>
        <p:nvPicPr>
          <p:cNvPr id="14" name="Image" descr="Image">
            <a:extLst>
              <a:ext uri="{FF2B5EF4-FFF2-40B4-BE49-F238E27FC236}">
                <a16:creationId xmlns:a16="http://schemas.microsoft.com/office/drawing/2014/main" id="{173313DF-2EE6-8E68-E3FE-7E8CF98DE6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983" y="12147483"/>
            <a:ext cx="1350817" cy="1213248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300" endPos="45000" dist="50800" dir="5400000" sy="-100000" algn="bl" rotWithShape="0"/>
          </a:effectLst>
        </p:spPr>
      </p:pic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607BE1BB-7DA1-20A0-E4CE-796BEDCA1CD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177010" y="12173276"/>
            <a:ext cx="1327880" cy="1295647"/>
          </a:xfrm>
          <a:prstGeom prst="rect">
            <a:avLst/>
          </a:prstGeom>
          <a:ln w="12700" cap="flat">
            <a:noFill/>
            <a:miter lim="400000"/>
          </a:ln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8619A4-F26A-BECB-D325-1EE4A136600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2129690" y="13081000"/>
            <a:ext cx="410369" cy="471924"/>
          </a:xfrm>
        </p:spPr>
        <p:txBody>
          <a:bodyPr/>
          <a:lstStyle/>
          <a:p>
            <a:fld id="{86CB4B4D-7CA3-9044-876B-883B54F8677D}" type="slidenum">
              <a:rPr lang="en-US" smtClean="0"/>
              <a:t>41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48853D3-85BC-2631-4B0A-2E953342281B}"/>
              </a:ext>
            </a:extLst>
          </p:cNvPr>
          <p:cNvSpPr/>
          <p:nvPr/>
        </p:nvSpPr>
        <p:spPr>
          <a:xfrm>
            <a:off x="11980465" y="13081000"/>
            <a:ext cx="714809" cy="471924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27987B-8AFF-F4AA-A140-BD0075F9B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60966"/>
            <a:ext cx="24384000" cy="1017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103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197" y="109053"/>
            <a:ext cx="21945600" cy="1623200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Summary(Death Cases) </a:t>
            </a: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A5CD0F71-AEAF-2B18-8677-8751CAD7114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864272"/>
            <a:ext cx="2563907" cy="2501670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300" endPos="45000" dist="50800" dir="5400000" sy="-100000" algn="bl" rotWithShape="0"/>
          </a:effectLst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59AC422D-3582-0231-653E-1E607D545F3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191" y="10911828"/>
            <a:ext cx="2171878" cy="2119158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275" endPos="40000" dist="101600" dir="5400000" sy="-100000" algn="bl" rotWithShape="0"/>
          </a:effectLst>
        </p:spPr>
      </p:pic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4D5703B7-7EF1-4867-F68A-1044DE6E145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63754" y="1016074"/>
            <a:ext cx="2778491" cy="2711046"/>
          </a:xfrm>
          <a:prstGeom prst="rect">
            <a:avLst/>
          </a:prstGeom>
          <a:ln w="12700" cap="flat">
            <a:noFill/>
            <a:miter lim="400000"/>
          </a:ln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</p:pic>
      <p:pic>
        <p:nvPicPr>
          <p:cNvPr id="193" name="Image" descr="Image">
            <a:extLst>
              <a:ext uri="{FF2B5EF4-FFF2-40B4-BE49-F238E27FC236}">
                <a16:creationId xmlns:a16="http://schemas.microsoft.com/office/drawing/2014/main" id="{69F27AAD-50F1-1551-0B50-B9DD8F6861B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74635" y="9549651"/>
            <a:ext cx="2390479" cy="2332452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300" endPos="38500" dist="50800" dir="5400000" sy="-100000" algn="bl" rotWithShape="0"/>
          </a:effectLst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0C22216D-4BFD-00B5-68BF-2C8244DCB25B}"/>
              </a:ext>
            </a:extLst>
          </p:cNvPr>
          <p:cNvSpPr/>
          <p:nvPr/>
        </p:nvSpPr>
        <p:spPr>
          <a:xfrm>
            <a:off x="3091069" y="2186608"/>
            <a:ext cx="17234452" cy="2119158"/>
          </a:xfrm>
          <a:prstGeom prst="frame">
            <a:avLst/>
          </a:prstGeom>
          <a:solidFill>
            <a:schemeClr val="accent3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D104EA-224C-0BEE-746F-B24B51D79E8E}"/>
              </a:ext>
            </a:extLst>
          </p:cNvPr>
          <p:cNvSpPr txBox="1"/>
          <p:nvPr/>
        </p:nvSpPr>
        <p:spPr>
          <a:xfrm>
            <a:off x="5381243" y="2488025"/>
            <a:ext cx="12205252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Gill Sans SemiBold"/>
              </a:rPr>
              <a:t>JAPAN:</a:t>
            </a:r>
          </a:p>
          <a:p>
            <a:pPr marL="457200" marR="0" indent="-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Facebook Prophet outperforms all other models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 </a:t>
            </a:r>
            <a:r>
              <a:rPr lang="en-US" sz="32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Gill Sans SemiBold"/>
              </a:rPr>
              <a:t>Holt-Winters</a:t>
            </a: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 performs the worst</a:t>
            </a: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246764B7-15A4-99ED-F5BB-41B5C7E3FFD6}"/>
              </a:ext>
            </a:extLst>
          </p:cNvPr>
          <p:cNvSpPr/>
          <p:nvPr/>
        </p:nvSpPr>
        <p:spPr>
          <a:xfrm>
            <a:off x="3091069" y="4639123"/>
            <a:ext cx="17234452" cy="2119158"/>
          </a:xfrm>
          <a:prstGeom prst="frame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13015ED7-4160-C793-6371-C693B6AB0206}"/>
              </a:ext>
            </a:extLst>
          </p:cNvPr>
          <p:cNvSpPr/>
          <p:nvPr/>
        </p:nvSpPr>
        <p:spPr>
          <a:xfrm>
            <a:off x="3091069" y="7203783"/>
            <a:ext cx="17234452" cy="2119158"/>
          </a:xfrm>
          <a:prstGeom prst="frame">
            <a:avLst/>
          </a:prstGeom>
          <a:solidFill>
            <a:srgbClr val="C9EB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B1F3D341-AA0D-7FBC-47C1-74189E45A5A8}"/>
              </a:ext>
            </a:extLst>
          </p:cNvPr>
          <p:cNvSpPr/>
          <p:nvPr/>
        </p:nvSpPr>
        <p:spPr>
          <a:xfrm>
            <a:off x="3091069" y="9587595"/>
            <a:ext cx="17234452" cy="2119158"/>
          </a:xfrm>
          <a:prstGeom prst="frame">
            <a:avLst/>
          </a:prstGeom>
          <a:solidFill>
            <a:schemeClr val="accent5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CFD562-E56B-122D-0792-DC10DEA50BF6}"/>
              </a:ext>
            </a:extLst>
          </p:cNvPr>
          <p:cNvSpPr txBox="1"/>
          <p:nvPr/>
        </p:nvSpPr>
        <p:spPr>
          <a:xfrm>
            <a:off x="5381243" y="4875094"/>
            <a:ext cx="12205252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Gill Sans SemiBold"/>
              </a:rPr>
              <a:t>INDIA:</a:t>
            </a:r>
          </a:p>
          <a:p>
            <a:pPr marL="457200" marR="0" indent="-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ARIMA performs better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 </a:t>
            </a:r>
            <a:r>
              <a:rPr lang="en-US" sz="32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Gill Sans SemiBold"/>
              </a:rPr>
              <a:t>Facebook Prophet</a:t>
            </a: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 is the weakest performer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FE43A8-4A59-EEB5-E090-440261573F7F}"/>
              </a:ext>
            </a:extLst>
          </p:cNvPr>
          <p:cNvSpPr txBox="1"/>
          <p:nvPr/>
        </p:nvSpPr>
        <p:spPr>
          <a:xfrm>
            <a:off x="4058593" y="9862344"/>
            <a:ext cx="15640992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Gill Sans SemiBold"/>
              </a:rPr>
              <a:t>ITALY</a:t>
            </a:r>
            <a:r>
              <a:rPr kumimoji="0" lang="en-US" sz="3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Gill Sans SemiBold"/>
              </a:rPr>
              <a:t>:</a:t>
            </a:r>
          </a:p>
          <a:p>
            <a:pPr marL="457200" marR="0" indent="-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Facebook Prophet model produces good performance</a:t>
            </a:r>
          </a:p>
          <a:p>
            <a:pPr marL="457200" marR="0" indent="-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 Holt-Winters produces a poor result.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58A708-2A6C-D02B-2884-C8F3980CDB88}"/>
              </a:ext>
            </a:extLst>
          </p:cNvPr>
          <p:cNvSpPr txBox="1"/>
          <p:nvPr/>
        </p:nvSpPr>
        <p:spPr>
          <a:xfrm>
            <a:off x="5442713" y="7478532"/>
            <a:ext cx="12205252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Gill Sans SemiBold"/>
              </a:rPr>
              <a:t>PAKISTAN</a:t>
            </a:r>
            <a:r>
              <a:rPr kumimoji="0" lang="en-US" sz="3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Gill Sans SemiBold"/>
              </a:rPr>
              <a:t>:</a:t>
            </a:r>
          </a:p>
          <a:p>
            <a:pPr marL="457200" marR="0" indent="-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ARIMA and </a:t>
            </a:r>
            <a:r>
              <a:rPr kumimoji="0" lang="en-US" sz="3200" b="0" i="0" u="none" strike="noStrike" normalizeH="0" baseline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XGBoost</a:t>
            </a: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 outperform all other models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Gill Sans SemiBold"/>
              </a:rPr>
              <a:t>Facebook Prophet with holiday impact</a:t>
            </a: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 is the weakest performer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D0294B-603B-524B-D8BF-23CE1B4170F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42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EEB2B7B-9F00-DBEA-FCDE-D18EB91E7717}"/>
              </a:ext>
            </a:extLst>
          </p:cNvPr>
          <p:cNvSpPr/>
          <p:nvPr/>
        </p:nvSpPr>
        <p:spPr>
          <a:xfrm>
            <a:off x="11844763" y="13081000"/>
            <a:ext cx="714809" cy="471924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467194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5" grpId="0"/>
      <p:bldP spid="16" grpId="0" animBg="1"/>
      <p:bldP spid="17" grpId="0" animBg="1"/>
      <p:bldP spid="18" grpId="0" animBg="1"/>
      <p:bldP spid="19" grpId="0"/>
      <p:bldP spid="20" grpId="0"/>
      <p:bldP spid="2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197" y="109053"/>
            <a:ext cx="21945600" cy="1623200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Summary (Death Cases)</a:t>
            </a:r>
          </a:p>
        </p:txBody>
      </p:sp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A5CD0F71-AEAF-2B18-8677-8751CAD7114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864272"/>
            <a:ext cx="2563907" cy="2501670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300" endPos="45000" dist="50800" dir="5400000" sy="-100000" algn="bl" rotWithShape="0"/>
          </a:effectLst>
        </p:spPr>
      </p:pic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59AC422D-3582-0231-653E-1E607D545F3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9191" y="10911828"/>
            <a:ext cx="2171878" cy="2119158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275" endPos="40000" dist="101600" dir="5400000" sy="-100000" algn="bl" rotWithShape="0"/>
          </a:effectLst>
        </p:spPr>
      </p:pic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4D5703B7-7EF1-4867-F68A-1044DE6E145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063754" y="1016074"/>
            <a:ext cx="2778491" cy="2711046"/>
          </a:xfrm>
          <a:prstGeom prst="rect">
            <a:avLst/>
          </a:prstGeom>
          <a:ln w="12700" cap="flat">
            <a:noFill/>
            <a:miter lim="400000"/>
          </a:ln>
          <a:effectLst>
            <a:outerShdw blurRad="50800" dist="38100" dir="16200000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</p:pic>
      <p:pic>
        <p:nvPicPr>
          <p:cNvPr id="193" name="Image" descr="Image">
            <a:extLst>
              <a:ext uri="{FF2B5EF4-FFF2-40B4-BE49-F238E27FC236}">
                <a16:creationId xmlns:a16="http://schemas.microsoft.com/office/drawing/2014/main" id="{69F27AAD-50F1-1551-0B50-B9DD8F6861B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174635" y="9549651"/>
            <a:ext cx="2390479" cy="2332452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300" endPos="38500" dist="50800" dir="5400000" sy="-100000" algn="bl" rotWithShape="0"/>
          </a:effectLst>
        </p:spPr>
      </p:pic>
      <p:sp>
        <p:nvSpPr>
          <p:cNvPr id="11" name="Frame 10">
            <a:extLst>
              <a:ext uri="{FF2B5EF4-FFF2-40B4-BE49-F238E27FC236}">
                <a16:creationId xmlns:a16="http://schemas.microsoft.com/office/drawing/2014/main" id="{0C22216D-4BFD-00B5-68BF-2C8244DCB25B}"/>
              </a:ext>
            </a:extLst>
          </p:cNvPr>
          <p:cNvSpPr/>
          <p:nvPr/>
        </p:nvSpPr>
        <p:spPr>
          <a:xfrm>
            <a:off x="3091069" y="2186608"/>
            <a:ext cx="17234452" cy="2119158"/>
          </a:xfrm>
          <a:prstGeom prst="frame">
            <a:avLst/>
          </a:prstGeom>
          <a:solidFill>
            <a:schemeClr val="accent6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D104EA-224C-0BEE-746F-B24B51D79E8E}"/>
              </a:ext>
            </a:extLst>
          </p:cNvPr>
          <p:cNvSpPr txBox="1"/>
          <p:nvPr/>
        </p:nvSpPr>
        <p:spPr>
          <a:xfrm>
            <a:off x="4409296" y="2451372"/>
            <a:ext cx="14944278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Gill Sans SemiBold"/>
              </a:rPr>
              <a:t>BANGLADESH</a:t>
            </a:r>
            <a:r>
              <a:rPr kumimoji="0" lang="en-US" sz="3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Gill Sans SemiBold"/>
              </a:rPr>
              <a:t>: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Gill Sans SemiBold"/>
              </a:rPr>
              <a:t>XGBoost</a:t>
            </a:r>
            <a:r>
              <a:rPr lang="en-US" sz="32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Gill Sans SemiBold"/>
              </a:rPr>
              <a:t> and ARIMA </a:t>
            </a: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outperform all other models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Gill Sans SemiBold"/>
              </a:rPr>
              <a:t>Holt-winters  </a:t>
            </a: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produces poor results</a:t>
            </a: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246764B7-15A4-99ED-F5BB-41B5C7E3FFD6}"/>
              </a:ext>
            </a:extLst>
          </p:cNvPr>
          <p:cNvSpPr/>
          <p:nvPr/>
        </p:nvSpPr>
        <p:spPr>
          <a:xfrm>
            <a:off x="3091069" y="4639123"/>
            <a:ext cx="17234452" cy="2119158"/>
          </a:xfrm>
          <a:prstGeom prst="frame">
            <a:avLst/>
          </a:prstGeom>
          <a:solidFill>
            <a:schemeClr val="accent4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13015ED7-4160-C793-6371-C693B6AB0206}"/>
              </a:ext>
            </a:extLst>
          </p:cNvPr>
          <p:cNvSpPr/>
          <p:nvPr/>
        </p:nvSpPr>
        <p:spPr>
          <a:xfrm>
            <a:off x="3091069" y="7203783"/>
            <a:ext cx="17234452" cy="2119158"/>
          </a:xfrm>
          <a:prstGeom prst="frame">
            <a:avLst/>
          </a:prstGeom>
          <a:solidFill>
            <a:srgbClr val="DCECF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B1F3D341-AA0D-7FBC-47C1-74189E45A5A8}"/>
              </a:ext>
            </a:extLst>
          </p:cNvPr>
          <p:cNvSpPr/>
          <p:nvPr/>
        </p:nvSpPr>
        <p:spPr>
          <a:xfrm>
            <a:off x="3091069" y="9587595"/>
            <a:ext cx="17234452" cy="2119158"/>
          </a:xfrm>
          <a:prstGeom prst="frame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CFD562-E56B-122D-0792-DC10DEA50BF6}"/>
              </a:ext>
            </a:extLst>
          </p:cNvPr>
          <p:cNvSpPr txBox="1"/>
          <p:nvPr/>
        </p:nvSpPr>
        <p:spPr>
          <a:xfrm>
            <a:off x="5937834" y="4899170"/>
            <a:ext cx="12205252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Gill Sans SemiBold"/>
              </a:rPr>
              <a:t>GERMANY</a:t>
            </a:r>
            <a:r>
              <a:rPr kumimoji="0" lang="en-US" sz="3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Gill Sans SemiBold"/>
              </a:rPr>
              <a:t>: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Gill Sans SemiBold"/>
              </a:rPr>
              <a:t>Facebook Prophet </a:t>
            </a: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outperform all other models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 </a:t>
            </a:r>
            <a:r>
              <a:rPr lang="en-US" sz="32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Gill Sans SemiBold"/>
              </a:rPr>
              <a:t>ARIMA</a:t>
            </a: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 produces similar results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FE43A8-4A59-EEB5-E090-440261573F7F}"/>
              </a:ext>
            </a:extLst>
          </p:cNvPr>
          <p:cNvSpPr txBox="1"/>
          <p:nvPr/>
        </p:nvSpPr>
        <p:spPr>
          <a:xfrm>
            <a:off x="4684529" y="9768443"/>
            <a:ext cx="15640992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Gill Sans SemiBold"/>
              </a:rPr>
              <a:t>FRANCE</a:t>
            </a:r>
            <a:r>
              <a:rPr kumimoji="0" lang="en-US" sz="3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Gill Sans SemiBold"/>
              </a:rPr>
              <a:t>:</a:t>
            </a:r>
          </a:p>
          <a:p>
            <a:pPr marL="457200" marR="0" indent="-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kumimoji="0" lang="en-US" sz="3200" b="0" i="0" u="none" strike="noStrike" normalizeH="0" baseline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XGBoost</a:t>
            </a: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 and Holt-winters outperform all other models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ARIMA produces </a:t>
            </a:r>
            <a:r>
              <a:rPr lang="en-US" sz="32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Gill Sans SemiBold"/>
              </a:rPr>
              <a:t>poor</a:t>
            </a: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 results.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58A708-2A6C-D02B-2884-C8F3980CDB88}"/>
              </a:ext>
            </a:extLst>
          </p:cNvPr>
          <p:cNvSpPr txBox="1"/>
          <p:nvPr/>
        </p:nvSpPr>
        <p:spPr>
          <a:xfrm>
            <a:off x="6089371" y="7478532"/>
            <a:ext cx="12205252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Gill Sans SemiBold"/>
              </a:rPr>
              <a:t>NEW ZEALAND: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Facebook </a:t>
            </a:r>
            <a:r>
              <a:rPr lang="en-US" sz="3200" b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Gill Sans SemiBold"/>
              </a:rPr>
              <a:t>Prophet and ARIMA </a:t>
            </a: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produce good performance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3200" b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Gill Sans SemiBold"/>
              </a:rPr>
              <a:t>XGBoost</a:t>
            </a:r>
            <a:r>
              <a:rPr kumimoji="0" lang="en-US" sz="3200" b="0" i="0" u="none" strike="noStrike" normalizeH="0" baseline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mn-lt"/>
                <a:ea typeface="+mn-ea"/>
                <a:cs typeface="+mn-cs"/>
                <a:sym typeface="Gill Sans SemiBold"/>
              </a:rPr>
              <a:t> is the weakest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3E9D5B-7565-BAE4-DD52-F697D7CA40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0604" y="1554892"/>
            <a:ext cx="3139712" cy="45435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F3601-4748-0710-8044-1AEB54AFB94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2040460" y="12795024"/>
            <a:ext cx="410369" cy="471924"/>
          </a:xfrm>
        </p:spPr>
        <p:txBody>
          <a:bodyPr/>
          <a:lstStyle/>
          <a:p>
            <a:fld id="{86CB4B4D-7CA3-9044-876B-883B54F8677D}" type="slidenum">
              <a:rPr lang="en-US" smtClean="0"/>
              <a:t>43</a:t>
            </a:fld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1ECCAC9-9C2E-53F8-6969-008CE9D3EEA4}"/>
              </a:ext>
            </a:extLst>
          </p:cNvPr>
          <p:cNvSpPr/>
          <p:nvPr/>
        </p:nvSpPr>
        <p:spPr>
          <a:xfrm>
            <a:off x="11927667" y="12795024"/>
            <a:ext cx="746342" cy="471924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483971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5" grpId="0"/>
      <p:bldP spid="16" grpId="0" animBg="1"/>
      <p:bldP spid="17" grpId="0" animBg="1"/>
      <p:bldP spid="18" grpId="0" animBg="1"/>
      <p:bldP spid="19" grpId="0"/>
      <p:bldP spid="20" grpId="0"/>
      <p:bldP spid="2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E777823C-29C9-4F8E-BCE8-DC80D71168C2}"/>
              </a:ext>
            </a:extLst>
          </p:cNvPr>
          <p:cNvSpPr/>
          <p:nvPr/>
        </p:nvSpPr>
        <p:spPr>
          <a:xfrm>
            <a:off x="4900608" y="3512698"/>
            <a:ext cx="3699732" cy="2968855"/>
          </a:xfrm>
          <a:custGeom>
            <a:avLst/>
            <a:gdLst>
              <a:gd name="connsiteX0" fmla="*/ 1555353 w 1849866"/>
              <a:gd name="connsiteY0" fmla="*/ 0 h 1160662"/>
              <a:gd name="connsiteX1" fmla="*/ 1572337 w 1849866"/>
              <a:gd name="connsiteY1" fmla="*/ 9218 h 1160662"/>
              <a:gd name="connsiteX2" fmla="*/ 1849866 w 1849866"/>
              <a:gd name="connsiteY2" fmla="*/ 531188 h 1160662"/>
              <a:gd name="connsiteX3" fmla="*/ 1849865 w 1849866"/>
              <a:gd name="connsiteY3" fmla="*/ 531188 h 1160662"/>
              <a:gd name="connsiteX4" fmla="*/ 1220391 w 1849866"/>
              <a:gd name="connsiteY4" fmla="*/ 1160662 h 1160662"/>
              <a:gd name="connsiteX5" fmla="*/ 0 w 1849866"/>
              <a:gd name="connsiteY5" fmla="*/ 1160661 h 1160662"/>
              <a:gd name="connsiteX6" fmla="*/ 70670 w 1849866"/>
              <a:gd name="connsiteY6" fmla="*/ 1044336 h 1160662"/>
              <a:gd name="connsiteX7" fmla="*/ 1430312 w 1849866"/>
              <a:gd name="connsiteY7" fmla="*/ 32151 h 1160662"/>
              <a:gd name="connsiteX8" fmla="*/ 1555353 w 1849866"/>
              <a:gd name="connsiteY8" fmla="*/ 0 h 1160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9866" h="1160662">
                <a:moveTo>
                  <a:pt x="1555353" y="0"/>
                </a:moveTo>
                <a:lnTo>
                  <a:pt x="1572337" y="9218"/>
                </a:lnTo>
                <a:cubicBezTo>
                  <a:pt x="1739778" y="122339"/>
                  <a:pt x="1849866" y="313907"/>
                  <a:pt x="1849866" y="531188"/>
                </a:cubicBezTo>
                <a:lnTo>
                  <a:pt x="1849865" y="531188"/>
                </a:lnTo>
                <a:cubicBezTo>
                  <a:pt x="1849865" y="878837"/>
                  <a:pt x="1568040" y="1160662"/>
                  <a:pt x="1220391" y="1160662"/>
                </a:cubicBezTo>
                <a:lnTo>
                  <a:pt x="0" y="1160661"/>
                </a:lnTo>
                <a:lnTo>
                  <a:pt x="70670" y="1044336"/>
                </a:lnTo>
                <a:cubicBezTo>
                  <a:pt x="392259" y="568320"/>
                  <a:pt x="869960" y="206439"/>
                  <a:pt x="1430312" y="32151"/>
                </a:cubicBezTo>
                <a:lnTo>
                  <a:pt x="1555353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innerShdw blurRad="1016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6000" dirty="0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B99E6EA6-6281-4046-A877-297E8C0D86F0}"/>
              </a:ext>
            </a:extLst>
          </p:cNvPr>
          <p:cNvSpPr/>
          <p:nvPr/>
        </p:nvSpPr>
        <p:spPr>
          <a:xfrm>
            <a:off x="15406892" y="3625962"/>
            <a:ext cx="3699730" cy="2968855"/>
          </a:xfrm>
          <a:custGeom>
            <a:avLst/>
            <a:gdLst>
              <a:gd name="connsiteX0" fmla="*/ 294512 w 1849865"/>
              <a:gd name="connsiteY0" fmla="*/ 0 h 1160661"/>
              <a:gd name="connsiteX1" fmla="*/ 419553 w 1849865"/>
              <a:gd name="connsiteY1" fmla="*/ 32151 h 1160661"/>
              <a:gd name="connsiteX2" fmla="*/ 1779195 w 1849865"/>
              <a:gd name="connsiteY2" fmla="*/ 1044336 h 1160661"/>
              <a:gd name="connsiteX3" fmla="*/ 1849865 w 1849865"/>
              <a:gd name="connsiteY3" fmla="*/ 1160661 h 1160661"/>
              <a:gd name="connsiteX4" fmla="*/ 629474 w 1849865"/>
              <a:gd name="connsiteY4" fmla="*/ 1160661 h 1160661"/>
              <a:gd name="connsiteX5" fmla="*/ 12789 w 1849865"/>
              <a:gd name="connsiteY5" fmla="*/ 658048 h 1160661"/>
              <a:gd name="connsiteX6" fmla="*/ 0 w 1849865"/>
              <a:gd name="connsiteY6" fmla="*/ 531187 h 1160661"/>
              <a:gd name="connsiteX7" fmla="*/ 12789 w 1849865"/>
              <a:gd name="connsiteY7" fmla="*/ 404327 h 1160661"/>
              <a:gd name="connsiteX8" fmla="*/ 277529 w 1849865"/>
              <a:gd name="connsiteY8" fmla="*/ 9218 h 1160661"/>
              <a:gd name="connsiteX9" fmla="*/ 294512 w 1849865"/>
              <a:gd name="connsiteY9" fmla="*/ 0 h 1160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49865" h="1160661">
                <a:moveTo>
                  <a:pt x="294512" y="0"/>
                </a:moveTo>
                <a:lnTo>
                  <a:pt x="419553" y="32151"/>
                </a:lnTo>
                <a:cubicBezTo>
                  <a:pt x="979905" y="206439"/>
                  <a:pt x="1457606" y="568320"/>
                  <a:pt x="1779195" y="1044336"/>
                </a:cubicBezTo>
                <a:lnTo>
                  <a:pt x="1849865" y="1160661"/>
                </a:lnTo>
                <a:lnTo>
                  <a:pt x="629474" y="1160661"/>
                </a:lnTo>
                <a:cubicBezTo>
                  <a:pt x="325281" y="1160661"/>
                  <a:pt x="71485" y="944889"/>
                  <a:pt x="12789" y="658048"/>
                </a:cubicBezTo>
                <a:lnTo>
                  <a:pt x="0" y="531187"/>
                </a:lnTo>
                <a:lnTo>
                  <a:pt x="12789" y="404327"/>
                </a:lnTo>
                <a:cubicBezTo>
                  <a:pt x="46329" y="240418"/>
                  <a:pt x="143576" y="99715"/>
                  <a:pt x="277529" y="9218"/>
                </a:cubicBezTo>
                <a:lnTo>
                  <a:pt x="294512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6000" dirty="0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E9E74963-5D3B-4FE7-B224-4B09CB6BB259}"/>
              </a:ext>
            </a:extLst>
          </p:cNvPr>
          <p:cNvSpPr/>
          <p:nvPr/>
        </p:nvSpPr>
        <p:spPr>
          <a:xfrm>
            <a:off x="930322" y="3208936"/>
            <a:ext cx="7107504" cy="3172054"/>
          </a:xfrm>
          <a:custGeom>
            <a:avLst/>
            <a:gdLst>
              <a:gd name="connsiteX0" fmla="*/ 629474 w 3632030"/>
              <a:gd name="connsiteY0" fmla="*/ 0 h 1258947"/>
              <a:gd name="connsiteX1" fmla="*/ 3297069 w 3632030"/>
              <a:gd name="connsiteY1" fmla="*/ 0 h 1258947"/>
              <a:gd name="connsiteX2" fmla="*/ 3542089 w 3632030"/>
              <a:gd name="connsiteY2" fmla="*/ 49467 h 1258947"/>
              <a:gd name="connsiteX3" fmla="*/ 3632030 w 3632030"/>
              <a:gd name="connsiteY3" fmla="*/ 98286 h 1258947"/>
              <a:gd name="connsiteX4" fmla="*/ 3506989 w 3632030"/>
              <a:gd name="connsiteY4" fmla="*/ 130437 h 1258947"/>
              <a:gd name="connsiteX5" fmla="*/ 2147347 w 3632030"/>
              <a:gd name="connsiteY5" fmla="*/ 1142622 h 1258947"/>
              <a:gd name="connsiteX6" fmla="*/ 2076677 w 3632030"/>
              <a:gd name="connsiteY6" fmla="*/ 1258947 h 1258947"/>
              <a:gd name="connsiteX7" fmla="*/ 629474 w 3632030"/>
              <a:gd name="connsiteY7" fmla="*/ 1258947 h 1258947"/>
              <a:gd name="connsiteX8" fmla="*/ 12789 w 3632030"/>
              <a:gd name="connsiteY8" fmla="*/ 756334 h 1258947"/>
              <a:gd name="connsiteX9" fmla="*/ 0 w 3632030"/>
              <a:gd name="connsiteY9" fmla="*/ 629473 h 1258947"/>
              <a:gd name="connsiteX10" fmla="*/ 12789 w 3632030"/>
              <a:gd name="connsiteY10" fmla="*/ 502613 h 1258947"/>
              <a:gd name="connsiteX11" fmla="*/ 629474 w 3632030"/>
              <a:gd name="connsiteY11" fmla="*/ 0 h 1258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632030" h="1258947">
                <a:moveTo>
                  <a:pt x="629474" y="0"/>
                </a:moveTo>
                <a:lnTo>
                  <a:pt x="3297069" y="0"/>
                </a:lnTo>
                <a:cubicBezTo>
                  <a:pt x="3383981" y="0"/>
                  <a:pt x="3466779" y="17614"/>
                  <a:pt x="3542089" y="49467"/>
                </a:cubicBezTo>
                <a:lnTo>
                  <a:pt x="3632030" y="98286"/>
                </a:lnTo>
                <a:lnTo>
                  <a:pt x="3506989" y="130437"/>
                </a:lnTo>
                <a:cubicBezTo>
                  <a:pt x="2946637" y="304725"/>
                  <a:pt x="2468936" y="666606"/>
                  <a:pt x="2147347" y="1142622"/>
                </a:cubicBezTo>
                <a:lnTo>
                  <a:pt x="2076677" y="1258947"/>
                </a:lnTo>
                <a:lnTo>
                  <a:pt x="629474" y="1258947"/>
                </a:lnTo>
                <a:cubicBezTo>
                  <a:pt x="325281" y="1258947"/>
                  <a:pt x="71485" y="1043175"/>
                  <a:pt x="12789" y="756334"/>
                </a:cubicBezTo>
                <a:lnTo>
                  <a:pt x="0" y="629473"/>
                </a:lnTo>
                <a:lnTo>
                  <a:pt x="12789" y="502613"/>
                </a:lnTo>
                <a:cubicBezTo>
                  <a:pt x="71485" y="215772"/>
                  <a:pt x="325281" y="0"/>
                  <a:pt x="629474" y="0"/>
                </a:cubicBezTo>
                <a:close/>
              </a:path>
            </a:pathLst>
          </a:cu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6000" dirty="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C637848C-2470-4BE2-B334-F03D2E6A35F1}"/>
              </a:ext>
            </a:extLst>
          </p:cNvPr>
          <p:cNvSpPr/>
          <p:nvPr/>
        </p:nvSpPr>
        <p:spPr>
          <a:xfrm>
            <a:off x="15960442" y="3359066"/>
            <a:ext cx="7439349" cy="3172054"/>
          </a:xfrm>
          <a:custGeom>
            <a:avLst/>
            <a:gdLst>
              <a:gd name="connsiteX0" fmla="*/ 334962 w 3632031"/>
              <a:gd name="connsiteY0" fmla="*/ 0 h 1258948"/>
              <a:gd name="connsiteX1" fmla="*/ 3002557 w 3632031"/>
              <a:gd name="connsiteY1" fmla="*/ 0 h 1258948"/>
              <a:gd name="connsiteX2" fmla="*/ 3632031 w 3632031"/>
              <a:gd name="connsiteY2" fmla="*/ 629474 h 1258948"/>
              <a:gd name="connsiteX3" fmla="*/ 3632030 w 3632031"/>
              <a:gd name="connsiteY3" fmla="*/ 629474 h 1258948"/>
              <a:gd name="connsiteX4" fmla="*/ 3002556 w 3632031"/>
              <a:gd name="connsiteY4" fmla="*/ 1258948 h 1258948"/>
              <a:gd name="connsiteX5" fmla="*/ 1555353 w 3632031"/>
              <a:gd name="connsiteY5" fmla="*/ 1258947 h 1258948"/>
              <a:gd name="connsiteX6" fmla="*/ 1484683 w 3632031"/>
              <a:gd name="connsiteY6" fmla="*/ 1142622 h 1258948"/>
              <a:gd name="connsiteX7" fmla="*/ 125041 w 3632031"/>
              <a:gd name="connsiteY7" fmla="*/ 130437 h 1258948"/>
              <a:gd name="connsiteX8" fmla="*/ 0 w 3632031"/>
              <a:gd name="connsiteY8" fmla="*/ 98286 h 1258948"/>
              <a:gd name="connsiteX9" fmla="*/ 89942 w 3632031"/>
              <a:gd name="connsiteY9" fmla="*/ 49467 h 1258948"/>
              <a:gd name="connsiteX10" fmla="*/ 334962 w 3632031"/>
              <a:gd name="connsiteY10" fmla="*/ 0 h 125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32031" h="1258948">
                <a:moveTo>
                  <a:pt x="334962" y="0"/>
                </a:moveTo>
                <a:lnTo>
                  <a:pt x="3002557" y="0"/>
                </a:lnTo>
                <a:cubicBezTo>
                  <a:pt x="3350206" y="0"/>
                  <a:pt x="3632031" y="281825"/>
                  <a:pt x="3632031" y="629474"/>
                </a:cubicBezTo>
                <a:lnTo>
                  <a:pt x="3632030" y="629474"/>
                </a:lnTo>
                <a:cubicBezTo>
                  <a:pt x="3632030" y="977123"/>
                  <a:pt x="3350205" y="1258948"/>
                  <a:pt x="3002556" y="1258948"/>
                </a:cubicBezTo>
                <a:lnTo>
                  <a:pt x="1555353" y="1258947"/>
                </a:lnTo>
                <a:lnTo>
                  <a:pt x="1484683" y="1142622"/>
                </a:lnTo>
                <a:cubicBezTo>
                  <a:pt x="1163094" y="666606"/>
                  <a:pt x="685393" y="304725"/>
                  <a:pt x="125041" y="130437"/>
                </a:cubicBezTo>
                <a:lnTo>
                  <a:pt x="0" y="98286"/>
                </a:lnTo>
                <a:lnTo>
                  <a:pt x="89942" y="49467"/>
                </a:lnTo>
                <a:cubicBezTo>
                  <a:pt x="165251" y="17614"/>
                  <a:pt x="248050" y="0"/>
                  <a:pt x="334962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60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30C0E35-321E-47D7-A8F5-EAE025C01266}"/>
              </a:ext>
            </a:extLst>
          </p:cNvPr>
          <p:cNvSpPr txBox="1"/>
          <p:nvPr/>
        </p:nvSpPr>
        <p:spPr>
          <a:xfrm>
            <a:off x="11199862" y="4731532"/>
            <a:ext cx="26279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400" dirty="0">
                <a:solidFill>
                  <a:schemeClr val="bg1"/>
                </a:solidFill>
                <a:latin typeface="MS UI Gothic" panose="020B0600070205080204" pitchFamily="34" charset="-128"/>
                <a:ea typeface="MS UI Gothic" panose="020B0600070205080204" pitchFamily="34" charset="-128"/>
                <a:sym typeface="MS Outlook" panose="05010100010000000000" pitchFamily="2" charset="2"/>
              </a:rPr>
              <a:t>♛</a:t>
            </a:r>
            <a:endParaRPr lang="en-IN" sz="14400" dirty="0">
              <a:solidFill>
                <a:schemeClr val="bg1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73FA317D-2DF9-4B9A-A2CE-B7AF334F7B9C}"/>
              </a:ext>
            </a:extLst>
          </p:cNvPr>
          <p:cNvSpPr txBox="1"/>
          <p:nvPr/>
        </p:nvSpPr>
        <p:spPr>
          <a:xfrm>
            <a:off x="15866790" y="4794963"/>
            <a:ext cx="14059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8000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F923851F-8909-4870-A6B8-5A7817440BF2}"/>
              </a:ext>
            </a:extLst>
          </p:cNvPr>
          <p:cNvSpPr txBox="1"/>
          <p:nvPr/>
        </p:nvSpPr>
        <p:spPr>
          <a:xfrm>
            <a:off x="6528506" y="4578748"/>
            <a:ext cx="14059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9600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F84AEEC-384D-433F-BF8D-5DFBE95D7A50}"/>
              </a:ext>
            </a:extLst>
          </p:cNvPr>
          <p:cNvSpPr txBox="1"/>
          <p:nvPr/>
        </p:nvSpPr>
        <p:spPr>
          <a:xfrm>
            <a:off x="1953475" y="3764268"/>
            <a:ext cx="43530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  <a:t>To anticipate recovery cases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34516E1-0942-4080-92A7-49C62FBB2177}"/>
              </a:ext>
            </a:extLst>
          </p:cNvPr>
          <p:cNvSpPr txBox="1"/>
          <p:nvPr/>
        </p:nvSpPr>
        <p:spPr>
          <a:xfrm>
            <a:off x="18154056" y="3980750"/>
            <a:ext cx="43530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  <a:t>Deep learning-based analysis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BADB540-F1D7-423F-B0BA-740CE4070DB6}"/>
              </a:ext>
            </a:extLst>
          </p:cNvPr>
          <p:cNvSpPr txBox="1"/>
          <p:nvPr/>
        </p:nvSpPr>
        <p:spPr>
          <a:xfrm>
            <a:off x="4460553" y="695023"/>
            <a:ext cx="151391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kumimoji="0" lang="en" sz="8000" b="1" i="0" u="none" strike="noStrike" kern="0" cap="none" spc="0" normalizeH="0" baseline="0" noProof="0" dirty="0">
                <a:ln>
                  <a:noFill/>
                </a:ln>
                <a:solidFill>
                  <a:srgbClr val="34252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legreya Sans SC"/>
              </a:rPr>
              <a:t>Future Work</a:t>
            </a:r>
            <a:endParaRPr lang="en-US" sz="8000" spc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173220E7-CF52-A7E2-0FD5-8CB64BBCE506}"/>
              </a:ext>
            </a:extLst>
          </p:cNvPr>
          <p:cNvSpPr/>
          <p:nvPr/>
        </p:nvSpPr>
        <p:spPr>
          <a:xfrm>
            <a:off x="8053451" y="9901604"/>
            <a:ext cx="3699730" cy="2968855"/>
          </a:xfrm>
          <a:custGeom>
            <a:avLst/>
            <a:gdLst>
              <a:gd name="connsiteX0" fmla="*/ 294512 w 1849865"/>
              <a:gd name="connsiteY0" fmla="*/ 0 h 1160661"/>
              <a:gd name="connsiteX1" fmla="*/ 419553 w 1849865"/>
              <a:gd name="connsiteY1" fmla="*/ 32151 h 1160661"/>
              <a:gd name="connsiteX2" fmla="*/ 1779195 w 1849865"/>
              <a:gd name="connsiteY2" fmla="*/ 1044336 h 1160661"/>
              <a:gd name="connsiteX3" fmla="*/ 1849865 w 1849865"/>
              <a:gd name="connsiteY3" fmla="*/ 1160661 h 1160661"/>
              <a:gd name="connsiteX4" fmla="*/ 629474 w 1849865"/>
              <a:gd name="connsiteY4" fmla="*/ 1160661 h 1160661"/>
              <a:gd name="connsiteX5" fmla="*/ 12789 w 1849865"/>
              <a:gd name="connsiteY5" fmla="*/ 658048 h 1160661"/>
              <a:gd name="connsiteX6" fmla="*/ 0 w 1849865"/>
              <a:gd name="connsiteY6" fmla="*/ 531187 h 1160661"/>
              <a:gd name="connsiteX7" fmla="*/ 12789 w 1849865"/>
              <a:gd name="connsiteY7" fmla="*/ 404327 h 1160661"/>
              <a:gd name="connsiteX8" fmla="*/ 277529 w 1849865"/>
              <a:gd name="connsiteY8" fmla="*/ 9218 h 1160661"/>
              <a:gd name="connsiteX9" fmla="*/ 294512 w 1849865"/>
              <a:gd name="connsiteY9" fmla="*/ 0 h 1160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49865" h="1160661">
                <a:moveTo>
                  <a:pt x="294512" y="0"/>
                </a:moveTo>
                <a:lnTo>
                  <a:pt x="419553" y="32151"/>
                </a:lnTo>
                <a:cubicBezTo>
                  <a:pt x="979905" y="206439"/>
                  <a:pt x="1457606" y="568320"/>
                  <a:pt x="1779195" y="1044336"/>
                </a:cubicBezTo>
                <a:lnTo>
                  <a:pt x="1849865" y="1160661"/>
                </a:lnTo>
                <a:lnTo>
                  <a:pt x="629474" y="1160661"/>
                </a:lnTo>
                <a:cubicBezTo>
                  <a:pt x="325281" y="1160661"/>
                  <a:pt x="71485" y="944889"/>
                  <a:pt x="12789" y="658048"/>
                </a:cubicBezTo>
                <a:lnTo>
                  <a:pt x="0" y="531187"/>
                </a:lnTo>
                <a:lnTo>
                  <a:pt x="12789" y="404327"/>
                </a:lnTo>
                <a:cubicBezTo>
                  <a:pt x="46329" y="240418"/>
                  <a:pt x="143576" y="99715"/>
                  <a:pt x="277529" y="9218"/>
                </a:cubicBezTo>
                <a:lnTo>
                  <a:pt x="294512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6000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1D5B9F2-3EDC-AEE3-9F81-D2FDD6DCD6C6}"/>
              </a:ext>
            </a:extLst>
          </p:cNvPr>
          <p:cNvSpPr/>
          <p:nvPr/>
        </p:nvSpPr>
        <p:spPr>
          <a:xfrm>
            <a:off x="8543166" y="9676936"/>
            <a:ext cx="7562360" cy="3193522"/>
          </a:xfrm>
          <a:custGeom>
            <a:avLst/>
            <a:gdLst>
              <a:gd name="connsiteX0" fmla="*/ 334962 w 3632031"/>
              <a:gd name="connsiteY0" fmla="*/ 0 h 1258948"/>
              <a:gd name="connsiteX1" fmla="*/ 3002557 w 3632031"/>
              <a:gd name="connsiteY1" fmla="*/ 0 h 1258948"/>
              <a:gd name="connsiteX2" fmla="*/ 3632031 w 3632031"/>
              <a:gd name="connsiteY2" fmla="*/ 629474 h 1258948"/>
              <a:gd name="connsiteX3" fmla="*/ 3632030 w 3632031"/>
              <a:gd name="connsiteY3" fmla="*/ 629474 h 1258948"/>
              <a:gd name="connsiteX4" fmla="*/ 3002556 w 3632031"/>
              <a:gd name="connsiteY4" fmla="*/ 1258948 h 1258948"/>
              <a:gd name="connsiteX5" fmla="*/ 1555353 w 3632031"/>
              <a:gd name="connsiteY5" fmla="*/ 1258947 h 1258948"/>
              <a:gd name="connsiteX6" fmla="*/ 1484683 w 3632031"/>
              <a:gd name="connsiteY6" fmla="*/ 1142622 h 1258948"/>
              <a:gd name="connsiteX7" fmla="*/ 125041 w 3632031"/>
              <a:gd name="connsiteY7" fmla="*/ 130437 h 1258948"/>
              <a:gd name="connsiteX8" fmla="*/ 0 w 3632031"/>
              <a:gd name="connsiteY8" fmla="*/ 98286 h 1258948"/>
              <a:gd name="connsiteX9" fmla="*/ 89942 w 3632031"/>
              <a:gd name="connsiteY9" fmla="*/ 49467 h 1258948"/>
              <a:gd name="connsiteX10" fmla="*/ 334962 w 3632031"/>
              <a:gd name="connsiteY10" fmla="*/ 0 h 125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32031" h="1258948">
                <a:moveTo>
                  <a:pt x="334962" y="0"/>
                </a:moveTo>
                <a:lnTo>
                  <a:pt x="3002557" y="0"/>
                </a:lnTo>
                <a:cubicBezTo>
                  <a:pt x="3350206" y="0"/>
                  <a:pt x="3632031" y="281825"/>
                  <a:pt x="3632031" y="629474"/>
                </a:cubicBezTo>
                <a:lnTo>
                  <a:pt x="3632030" y="629474"/>
                </a:lnTo>
                <a:cubicBezTo>
                  <a:pt x="3632030" y="977123"/>
                  <a:pt x="3350205" y="1258948"/>
                  <a:pt x="3002556" y="1258948"/>
                </a:cubicBezTo>
                <a:lnTo>
                  <a:pt x="1555353" y="1258947"/>
                </a:lnTo>
                <a:lnTo>
                  <a:pt x="1484683" y="1142622"/>
                </a:lnTo>
                <a:cubicBezTo>
                  <a:pt x="1163094" y="666606"/>
                  <a:pt x="685393" y="304725"/>
                  <a:pt x="125041" y="130437"/>
                </a:cubicBezTo>
                <a:lnTo>
                  <a:pt x="0" y="98286"/>
                </a:lnTo>
                <a:lnTo>
                  <a:pt x="89942" y="49467"/>
                </a:lnTo>
                <a:cubicBezTo>
                  <a:pt x="165251" y="17614"/>
                  <a:pt x="248050" y="0"/>
                  <a:pt x="334962" y="0"/>
                </a:cubicBezTo>
                <a:close/>
              </a:path>
            </a:pathLst>
          </a:custGeom>
          <a:gradFill>
            <a:gsLst>
              <a:gs pos="32000">
                <a:schemeClr val="accent3">
                  <a:lumMod val="40000"/>
                  <a:lumOff val="60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  <a:effectLst>
            <a:outerShdw blurRad="304800" sx="102000" sy="102000" algn="ctr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ira Sans"/>
                <a:ea typeface="Fira Sans"/>
                <a:cs typeface="Fira Sans"/>
                <a:sym typeface="Fira Sans"/>
              </a:rPr>
              <a:t>          </a:t>
            </a:r>
            <a:endParaRPr lang="en-IN" sz="6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760687-0B1F-2FCA-088B-03171B326DC5}"/>
              </a:ext>
            </a:extLst>
          </p:cNvPr>
          <p:cNvSpPr txBox="1"/>
          <p:nvPr/>
        </p:nvSpPr>
        <p:spPr>
          <a:xfrm>
            <a:off x="8330382" y="11203945"/>
            <a:ext cx="14059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 spc="6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Gill Sans MT" panose="020B0502020104020203" pitchFamily="34" charset="0"/>
              </a:defRPr>
            </a:lvl1pPr>
          </a:lstStyle>
          <a:p>
            <a:r>
              <a:rPr lang="en-US" sz="8000" spc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0B79982F-B877-38CF-66E0-904B8FF41C1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64713" y="10454099"/>
            <a:ext cx="2563907" cy="2501670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  <a:reflection blurRad="6350" stA="50000" endA="300" endPos="45000" dist="50800" dir="5400000" sy="-100000" algn="bl" rotWithShape="0"/>
          </a:effectLst>
        </p:spPr>
      </p:pic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7AD95232-1211-E8AE-963F-7DA90962B3B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324460" y="10191751"/>
            <a:ext cx="2637098" cy="2430832"/>
          </a:xfrm>
          <a:prstGeom prst="rect">
            <a:avLst/>
          </a:prstGeom>
          <a:ln w="12700" cap="flat">
            <a:noFill/>
            <a:miter lim="400000"/>
          </a:ln>
          <a:effectLst>
            <a:outerShdw dist="25400" dir="5400000" rotWithShape="0">
              <a:srgbClr val="000000"/>
            </a:outerShdw>
          </a:effec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FC02103-87E8-DB5A-4894-2767072279B9}"/>
              </a:ext>
            </a:extLst>
          </p:cNvPr>
          <p:cNvSpPr txBox="1"/>
          <p:nvPr/>
        </p:nvSpPr>
        <p:spPr>
          <a:xfrm>
            <a:off x="10321287" y="9934954"/>
            <a:ext cx="4791081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lvl="0">
              <a:defRPr/>
            </a:pPr>
            <a:r>
              <a:rPr lang="en-US" sz="3200" dirty="0">
                <a:latin typeface="Poppins" panose="00000500000000000000" pitchFamily="2" charset="0"/>
                <a:cs typeface="Poppins" panose="00000500000000000000" pitchFamily="2" charset="0"/>
              </a:rPr>
              <a:t>Impact of various weather parameters</a:t>
            </a:r>
            <a:endParaRPr kumimoji="0" lang="en-US" sz="32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oppins" panose="00000500000000000000" pitchFamily="2" charset="0"/>
              <a:cs typeface="Poppins" panose="00000500000000000000" pitchFamily="2" charset="0"/>
              <a:sym typeface="Gill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80CC14-6329-0A91-E228-320A7D739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3141" y="3950881"/>
            <a:ext cx="3627434" cy="34689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9CA94A-00C8-E39B-5C69-CFF7B666D7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3141" y="2018463"/>
            <a:ext cx="3141543" cy="29975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D899D25-B48F-1667-3B6C-FD8CAFDFC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ABAD81-D793-4BAA-B0F0-1DA1837B65B1}" type="slidenum">
              <a:rPr lang="en-IN" smtClean="0"/>
              <a:t>44</a:t>
            </a:fld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173A169-4C72-1479-2349-D87C326393D7}"/>
              </a:ext>
            </a:extLst>
          </p:cNvPr>
          <p:cNvSpPr/>
          <p:nvPr/>
        </p:nvSpPr>
        <p:spPr>
          <a:xfrm>
            <a:off x="11753181" y="13081000"/>
            <a:ext cx="878298" cy="471924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466684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6" grpId="0" animBg="1"/>
      <p:bldP spid="89" grpId="0" animBg="1"/>
      <p:bldP spid="90" grpId="0" animBg="1"/>
      <p:bldP spid="100" grpId="0"/>
      <p:bldP spid="105" grpId="0"/>
      <p:bldP spid="107" grpId="0"/>
      <p:bldP spid="109" grpId="0"/>
      <p:bldP spid="118" grpId="0"/>
      <p:bldP spid="2" grpId="0" animBg="1"/>
      <p:bldP spid="3" grpId="0" animBg="1"/>
      <p:bldP spid="5" grpId="0"/>
      <p:bldP spid="6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272CB9A-11DA-403F-8A2C-8ACABB9E55E3}"/>
              </a:ext>
            </a:extLst>
          </p:cNvPr>
          <p:cNvCxnSpPr/>
          <p:nvPr/>
        </p:nvCxnSpPr>
        <p:spPr>
          <a:xfrm>
            <a:off x="12350176" y="7990638"/>
            <a:ext cx="450574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7E87360-F24A-47BA-928F-2F0179FA8620}"/>
              </a:ext>
            </a:extLst>
          </p:cNvPr>
          <p:cNvCxnSpPr/>
          <p:nvPr/>
        </p:nvCxnSpPr>
        <p:spPr>
          <a:xfrm>
            <a:off x="16826030" y="7990638"/>
            <a:ext cx="450574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8346D99-21A2-4F27-AB30-6BF25A60C3AC}"/>
              </a:ext>
            </a:extLst>
          </p:cNvPr>
          <p:cNvCxnSpPr>
            <a:cxnSpLocks/>
          </p:cNvCxnSpPr>
          <p:nvPr/>
        </p:nvCxnSpPr>
        <p:spPr>
          <a:xfrm>
            <a:off x="21331770" y="7990638"/>
            <a:ext cx="307702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92DD698-41EA-44B3-A338-53428D7D5050}"/>
              </a:ext>
            </a:extLst>
          </p:cNvPr>
          <p:cNvCxnSpPr/>
          <p:nvPr/>
        </p:nvCxnSpPr>
        <p:spPr>
          <a:xfrm>
            <a:off x="7822678" y="7990638"/>
            <a:ext cx="450574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141C71E-E08E-4C35-AF33-12A46FFB4E28}"/>
              </a:ext>
            </a:extLst>
          </p:cNvPr>
          <p:cNvCxnSpPr/>
          <p:nvPr/>
        </p:nvCxnSpPr>
        <p:spPr>
          <a:xfrm>
            <a:off x="3315812" y="7990638"/>
            <a:ext cx="450574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B54977-33F8-4105-824C-3D0C493D5B00}"/>
              </a:ext>
            </a:extLst>
          </p:cNvPr>
          <p:cNvCxnSpPr>
            <a:cxnSpLocks/>
          </p:cNvCxnSpPr>
          <p:nvPr/>
        </p:nvCxnSpPr>
        <p:spPr>
          <a:xfrm>
            <a:off x="267812" y="7990928"/>
            <a:ext cx="3077028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>
            <a:extLst>
              <a:ext uri="{FF2B5EF4-FFF2-40B4-BE49-F238E27FC236}">
                <a16:creationId xmlns:a16="http://schemas.microsoft.com/office/drawing/2014/main" id="{B54B9C7B-4DA7-40E1-B723-68758EB971FE}"/>
              </a:ext>
            </a:extLst>
          </p:cNvPr>
          <p:cNvSpPr/>
          <p:nvPr/>
        </p:nvSpPr>
        <p:spPr>
          <a:xfrm rot="5400000">
            <a:off x="6778150" y="7071476"/>
            <a:ext cx="1838324" cy="1838324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600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37A3CB3-AA60-41C6-B92B-B84EC0A87E61}"/>
              </a:ext>
            </a:extLst>
          </p:cNvPr>
          <p:cNvSpPr/>
          <p:nvPr/>
        </p:nvSpPr>
        <p:spPr>
          <a:xfrm>
            <a:off x="7506812" y="7800138"/>
            <a:ext cx="381000" cy="38100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/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5AB77009-91CD-4089-A339-205E1FD860BA}"/>
              </a:ext>
            </a:extLst>
          </p:cNvPr>
          <p:cNvSpPr/>
          <p:nvPr/>
        </p:nvSpPr>
        <p:spPr>
          <a:xfrm>
            <a:off x="7268686" y="7562012"/>
            <a:ext cx="857252" cy="857252"/>
          </a:xfrm>
          <a:prstGeom prst="donut">
            <a:avLst>
              <a:gd name="adj" fmla="val 5281"/>
            </a:avLst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EB4F978A-6973-4038-9D44-C992F6903D28}"/>
              </a:ext>
            </a:extLst>
          </p:cNvPr>
          <p:cNvSpPr/>
          <p:nvPr/>
        </p:nvSpPr>
        <p:spPr>
          <a:xfrm>
            <a:off x="7002942" y="7296268"/>
            <a:ext cx="1388740" cy="138874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982AF7D-7FF0-494C-891D-C601C69FAD64}"/>
              </a:ext>
            </a:extLst>
          </p:cNvPr>
          <p:cNvCxnSpPr>
            <a:cxnSpLocks/>
          </p:cNvCxnSpPr>
          <p:nvPr/>
        </p:nvCxnSpPr>
        <p:spPr>
          <a:xfrm flipV="1">
            <a:off x="7697314" y="5229495"/>
            <a:ext cx="0" cy="2066774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D26033AC-E99E-4309-BD9B-47A98BA0DEA7}"/>
              </a:ext>
            </a:extLst>
          </p:cNvPr>
          <p:cNvSpPr/>
          <p:nvPr/>
        </p:nvSpPr>
        <p:spPr>
          <a:xfrm>
            <a:off x="7573072" y="5136782"/>
            <a:ext cx="248480" cy="248480"/>
          </a:xfrm>
          <a:prstGeom prst="ellipse">
            <a:avLst/>
          </a:prstGeom>
          <a:solidFill>
            <a:srgbClr val="EE95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EA27D8-0CF3-496D-AD7D-2076231DE52C}"/>
              </a:ext>
            </a:extLst>
          </p:cNvPr>
          <p:cNvSpPr txBox="1"/>
          <p:nvPr/>
        </p:nvSpPr>
        <p:spPr>
          <a:xfrm>
            <a:off x="4499413" y="3245085"/>
            <a:ext cx="64020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b="0" kern="1200" dirty="0">
                <a:solidFill>
                  <a:srgbClr val="0A193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COVID19 has  a significant impact on health, education, the economy, jobs, and a variety of other areas</a:t>
            </a: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A2636062-43D3-463C-B6BD-741D547DE965}"/>
              </a:ext>
            </a:extLst>
          </p:cNvPr>
          <p:cNvSpPr/>
          <p:nvPr/>
        </p:nvSpPr>
        <p:spPr>
          <a:xfrm>
            <a:off x="11285016" y="7071476"/>
            <a:ext cx="1838324" cy="1838324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600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DCB9A2B-6699-4804-99AE-7A924FDA4340}"/>
              </a:ext>
            </a:extLst>
          </p:cNvPr>
          <p:cNvSpPr/>
          <p:nvPr/>
        </p:nvSpPr>
        <p:spPr>
          <a:xfrm>
            <a:off x="12013678" y="7800138"/>
            <a:ext cx="381000" cy="38100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/>
          </a:p>
        </p:txBody>
      </p:sp>
      <p:sp>
        <p:nvSpPr>
          <p:cNvPr id="30" name="Circle: Hollow 29">
            <a:extLst>
              <a:ext uri="{FF2B5EF4-FFF2-40B4-BE49-F238E27FC236}">
                <a16:creationId xmlns:a16="http://schemas.microsoft.com/office/drawing/2014/main" id="{3A6CDF07-EF0B-4379-8FBF-3718BD896047}"/>
              </a:ext>
            </a:extLst>
          </p:cNvPr>
          <p:cNvSpPr/>
          <p:nvPr/>
        </p:nvSpPr>
        <p:spPr>
          <a:xfrm>
            <a:off x="11775552" y="7562012"/>
            <a:ext cx="857252" cy="857252"/>
          </a:xfrm>
          <a:prstGeom prst="donut">
            <a:avLst>
              <a:gd name="adj" fmla="val 5281"/>
            </a:avLst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>
              <a:solidFill>
                <a:schemeClr val="tx1"/>
              </a:solidFill>
            </a:endParaRPr>
          </a:p>
        </p:txBody>
      </p:sp>
      <p:sp>
        <p:nvSpPr>
          <p:cNvPr id="31" name="Circle: Hollow 30">
            <a:extLst>
              <a:ext uri="{FF2B5EF4-FFF2-40B4-BE49-F238E27FC236}">
                <a16:creationId xmlns:a16="http://schemas.microsoft.com/office/drawing/2014/main" id="{FB3E2DCF-4068-4715-BD27-13370B541EAC}"/>
              </a:ext>
            </a:extLst>
          </p:cNvPr>
          <p:cNvSpPr/>
          <p:nvPr/>
        </p:nvSpPr>
        <p:spPr>
          <a:xfrm>
            <a:off x="11509808" y="7296268"/>
            <a:ext cx="1388740" cy="138874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>
              <a:solidFill>
                <a:schemeClr val="tx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A49CDC4-E9AD-4789-BEA6-BFF07A73111B}"/>
              </a:ext>
            </a:extLst>
          </p:cNvPr>
          <p:cNvCxnSpPr>
            <a:cxnSpLocks/>
          </p:cNvCxnSpPr>
          <p:nvPr/>
        </p:nvCxnSpPr>
        <p:spPr>
          <a:xfrm flipV="1">
            <a:off x="12204180" y="8685011"/>
            <a:ext cx="0" cy="2066774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DD4A8794-EADF-4527-95C6-C9D6781E9C8E}"/>
              </a:ext>
            </a:extLst>
          </p:cNvPr>
          <p:cNvSpPr/>
          <p:nvPr/>
        </p:nvSpPr>
        <p:spPr>
          <a:xfrm>
            <a:off x="12079938" y="10701518"/>
            <a:ext cx="248480" cy="248480"/>
          </a:xfrm>
          <a:prstGeom prst="ellipse">
            <a:avLst/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A5C5A36-EC92-462F-BB70-6A797D63B1DD}"/>
              </a:ext>
            </a:extLst>
          </p:cNvPr>
          <p:cNvSpPr txBox="1"/>
          <p:nvPr/>
        </p:nvSpPr>
        <p:spPr>
          <a:xfrm>
            <a:off x="9063787" y="11139644"/>
            <a:ext cx="64020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b="0" kern="1200" dirty="0">
                <a:solidFill>
                  <a:srgbClr val="0A193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Machine Learning approaches are helping to analyze and predict the pandemic</a:t>
            </a: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E3730103-7F8D-4792-83EE-5FFC4A5D2274}"/>
              </a:ext>
            </a:extLst>
          </p:cNvPr>
          <p:cNvSpPr/>
          <p:nvPr/>
        </p:nvSpPr>
        <p:spPr>
          <a:xfrm rot="5400000">
            <a:off x="15812514" y="7071476"/>
            <a:ext cx="1838324" cy="1838324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600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6694F26-80D5-467D-94C4-C9C860517F5F}"/>
              </a:ext>
            </a:extLst>
          </p:cNvPr>
          <p:cNvSpPr/>
          <p:nvPr/>
        </p:nvSpPr>
        <p:spPr>
          <a:xfrm>
            <a:off x="16541176" y="7800138"/>
            <a:ext cx="381000" cy="38100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/>
          </a:p>
        </p:txBody>
      </p:sp>
      <p:sp>
        <p:nvSpPr>
          <p:cNvPr id="47" name="Circle: Hollow 46">
            <a:extLst>
              <a:ext uri="{FF2B5EF4-FFF2-40B4-BE49-F238E27FC236}">
                <a16:creationId xmlns:a16="http://schemas.microsoft.com/office/drawing/2014/main" id="{B0789B4A-0620-4211-9109-6DBE9A07FE51}"/>
              </a:ext>
            </a:extLst>
          </p:cNvPr>
          <p:cNvSpPr/>
          <p:nvPr/>
        </p:nvSpPr>
        <p:spPr>
          <a:xfrm>
            <a:off x="16303050" y="7562012"/>
            <a:ext cx="857252" cy="857252"/>
          </a:xfrm>
          <a:prstGeom prst="donut">
            <a:avLst>
              <a:gd name="adj" fmla="val 5281"/>
            </a:avLst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>
              <a:solidFill>
                <a:schemeClr val="tx1"/>
              </a:solidFill>
            </a:endParaRPr>
          </a:p>
        </p:txBody>
      </p:sp>
      <p:sp>
        <p:nvSpPr>
          <p:cNvPr id="48" name="Circle: Hollow 47">
            <a:extLst>
              <a:ext uri="{FF2B5EF4-FFF2-40B4-BE49-F238E27FC236}">
                <a16:creationId xmlns:a16="http://schemas.microsoft.com/office/drawing/2014/main" id="{9C63B36C-028C-4461-9179-02E81EA9B830}"/>
              </a:ext>
            </a:extLst>
          </p:cNvPr>
          <p:cNvSpPr/>
          <p:nvPr/>
        </p:nvSpPr>
        <p:spPr>
          <a:xfrm>
            <a:off x="16037306" y="7296268"/>
            <a:ext cx="1388740" cy="138874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>
              <a:solidFill>
                <a:schemeClr val="tx1"/>
              </a:solidFill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5E6C7CE-0DCB-4A82-B08E-519AC3270B85}"/>
              </a:ext>
            </a:extLst>
          </p:cNvPr>
          <p:cNvCxnSpPr>
            <a:cxnSpLocks/>
          </p:cNvCxnSpPr>
          <p:nvPr/>
        </p:nvCxnSpPr>
        <p:spPr>
          <a:xfrm flipV="1">
            <a:off x="16731678" y="5229495"/>
            <a:ext cx="0" cy="2066774"/>
          </a:xfrm>
          <a:prstGeom prst="line">
            <a:avLst/>
          </a:prstGeom>
          <a:ln w="1905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4CFE38F3-7830-46D8-95EE-69DB62ED465D}"/>
              </a:ext>
            </a:extLst>
          </p:cNvPr>
          <p:cNvSpPr/>
          <p:nvPr/>
        </p:nvSpPr>
        <p:spPr>
          <a:xfrm>
            <a:off x="16607436" y="5136782"/>
            <a:ext cx="248480" cy="248480"/>
          </a:xfrm>
          <a:prstGeom prst="ellipse">
            <a:avLst/>
          </a:prstGeom>
          <a:solidFill>
            <a:srgbClr val="1C7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4337E62-7F21-4CD3-9B0D-507A64DF7728}"/>
              </a:ext>
            </a:extLst>
          </p:cNvPr>
          <p:cNvSpPr txBox="1"/>
          <p:nvPr/>
        </p:nvSpPr>
        <p:spPr>
          <a:xfrm>
            <a:off x="13626491" y="3318490"/>
            <a:ext cx="71793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b="0" kern="1200" dirty="0">
                <a:solidFill>
                  <a:prstClr val="black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The outcome results helps the policymakers to develop their future plans</a:t>
            </a:r>
            <a:endParaRPr lang="en-US" sz="3200" b="0" kern="1200" dirty="0">
              <a:solidFill>
                <a:srgbClr val="0A193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FC85B459-7BA2-4C61-9178-E1CE5EFAEC56}"/>
              </a:ext>
            </a:extLst>
          </p:cNvPr>
          <p:cNvSpPr/>
          <p:nvPr/>
        </p:nvSpPr>
        <p:spPr>
          <a:xfrm>
            <a:off x="20288368" y="7071476"/>
            <a:ext cx="1838324" cy="1838324"/>
          </a:xfrm>
          <a:prstGeom prst="arc">
            <a:avLst>
              <a:gd name="adj1" fmla="val 5420354"/>
              <a:gd name="adj2" fmla="val 10853341"/>
            </a:avLst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600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A6EEA54-5314-432F-B5DF-B223248AB8AA}"/>
              </a:ext>
            </a:extLst>
          </p:cNvPr>
          <p:cNvSpPr/>
          <p:nvPr/>
        </p:nvSpPr>
        <p:spPr>
          <a:xfrm>
            <a:off x="21017030" y="7800138"/>
            <a:ext cx="381000" cy="3810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/>
          </a:p>
        </p:txBody>
      </p:sp>
      <p:sp>
        <p:nvSpPr>
          <p:cNvPr id="56" name="Circle: Hollow 55">
            <a:extLst>
              <a:ext uri="{FF2B5EF4-FFF2-40B4-BE49-F238E27FC236}">
                <a16:creationId xmlns:a16="http://schemas.microsoft.com/office/drawing/2014/main" id="{0C983C23-7914-456E-AA37-90FEEBD851C0}"/>
              </a:ext>
            </a:extLst>
          </p:cNvPr>
          <p:cNvSpPr/>
          <p:nvPr/>
        </p:nvSpPr>
        <p:spPr>
          <a:xfrm>
            <a:off x="20778904" y="7562012"/>
            <a:ext cx="857252" cy="857252"/>
          </a:xfrm>
          <a:prstGeom prst="donut">
            <a:avLst>
              <a:gd name="adj" fmla="val 5281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>
              <a:solidFill>
                <a:schemeClr val="tx1"/>
              </a:solidFill>
            </a:endParaRPr>
          </a:p>
        </p:txBody>
      </p:sp>
      <p:sp>
        <p:nvSpPr>
          <p:cNvPr id="57" name="Circle: Hollow 56">
            <a:extLst>
              <a:ext uri="{FF2B5EF4-FFF2-40B4-BE49-F238E27FC236}">
                <a16:creationId xmlns:a16="http://schemas.microsoft.com/office/drawing/2014/main" id="{CD810234-B3DF-4AE8-B7F5-9B91C3FEE8A3}"/>
              </a:ext>
            </a:extLst>
          </p:cNvPr>
          <p:cNvSpPr/>
          <p:nvPr/>
        </p:nvSpPr>
        <p:spPr>
          <a:xfrm>
            <a:off x="20513160" y="7296268"/>
            <a:ext cx="1388740" cy="1388740"/>
          </a:xfrm>
          <a:prstGeom prst="donut">
            <a:avLst>
              <a:gd name="adj" fmla="val 2879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>
              <a:solidFill>
                <a:schemeClr val="tx1"/>
              </a:solidFill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61A79A1-830D-43A5-991E-41089FE309F5}"/>
              </a:ext>
            </a:extLst>
          </p:cNvPr>
          <p:cNvCxnSpPr>
            <a:cxnSpLocks/>
          </p:cNvCxnSpPr>
          <p:nvPr/>
        </p:nvCxnSpPr>
        <p:spPr>
          <a:xfrm flipV="1">
            <a:off x="21207532" y="8685011"/>
            <a:ext cx="0" cy="2066774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91D217BA-6735-41FC-ADDE-ADA84BF5E891}"/>
              </a:ext>
            </a:extLst>
          </p:cNvPr>
          <p:cNvSpPr/>
          <p:nvPr/>
        </p:nvSpPr>
        <p:spPr>
          <a:xfrm>
            <a:off x="21083290" y="10701518"/>
            <a:ext cx="248480" cy="24848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710CEB2-4E11-44C6-A201-5DCB3EA9A265}"/>
              </a:ext>
            </a:extLst>
          </p:cNvPr>
          <p:cNvSpPr txBox="1"/>
          <p:nvPr/>
        </p:nvSpPr>
        <p:spPr>
          <a:xfrm>
            <a:off x="17216152" y="11090016"/>
            <a:ext cx="743877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kern="1200" dirty="0">
                <a:solidFill>
                  <a:srgbClr val="0A193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Build such strong models to help mankind from this type of tragic attack</a:t>
            </a:r>
          </a:p>
          <a:p>
            <a:endParaRPr lang="en-US" sz="2800" dirty="0">
              <a:solidFill>
                <a:schemeClr val="bg2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6AF9195-D1C7-4EAB-9766-CBBD5AC04E3E}"/>
              </a:ext>
            </a:extLst>
          </p:cNvPr>
          <p:cNvCxnSpPr>
            <a:cxnSpLocks/>
          </p:cNvCxnSpPr>
          <p:nvPr/>
        </p:nvCxnSpPr>
        <p:spPr>
          <a:xfrm>
            <a:off x="10110535" y="12749505"/>
            <a:ext cx="4097730" cy="0"/>
          </a:xfrm>
          <a:prstGeom prst="line">
            <a:avLst/>
          </a:prstGeom>
          <a:ln w="1905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7FD0854-B613-4503-8F9F-7EBA21977DB6}"/>
              </a:ext>
            </a:extLst>
          </p:cNvPr>
          <p:cNvCxnSpPr>
            <a:cxnSpLocks/>
          </p:cNvCxnSpPr>
          <p:nvPr/>
        </p:nvCxnSpPr>
        <p:spPr>
          <a:xfrm>
            <a:off x="19308530" y="13273112"/>
            <a:ext cx="4097730" cy="0"/>
          </a:xfrm>
          <a:prstGeom prst="line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67D5D77-7183-46A2-913A-91854EB46B5B}"/>
              </a:ext>
            </a:extLst>
          </p:cNvPr>
          <p:cNvCxnSpPr>
            <a:cxnSpLocks/>
          </p:cNvCxnSpPr>
          <p:nvPr/>
        </p:nvCxnSpPr>
        <p:spPr>
          <a:xfrm>
            <a:off x="5568682" y="2899659"/>
            <a:ext cx="4097730" cy="0"/>
          </a:xfrm>
          <a:prstGeom prst="line">
            <a:avLst/>
          </a:prstGeom>
          <a:ln w="19050">
            <a:solidFill>
              <a:srgbClr val="EE95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FE4C8AC-856E-47A1-86C3-D3143F6DF56B}"/>
              </a:ext>
            </a:extLst>
          </p:cNvPr>
          <p:cNvCxnSpPr>
            <a:cxnSpLocks/>
          </p:cNvCxnSpPr>
          <p:nvPr/>
        </p:nvCxnSpPr>
        <p:spPr>
          <a:xfrm>
            <a:off x="15185175" y="2899659"/>
            <a:ext cx="4097730" cy="0"/>
          </a:xfrm>
          <a:prstGeom prst="line">
            <a:avLst/>
          </a:prstGeom>
          <a:ln w="19050">
            <a:solidFill>
              <a:srgbClr val="1C7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C17817C-AF36-4468-94FC-44DCFF825290}"/>
              </a:ext>
            </a:extLst>
          </p:cNvPr>
          <p:cNvSpPr txBox="1"/>
          <p:nvPr/>
        </p:nvSpPr>
        <p:spPr>
          <a:xfrm>
            <a:off x="5173322" y="69770"/>
            <a:ext cx="145578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8000" dirty="0">
                <a:solidFill>
                  <a:srgbClr val="342524"/>
                </a:solidFill>
                <a:latin typeface="Arial" panose="020B0604020202020204" pitchFamily="34" charset="0"/>
                <a:cs typeface="Arial" panose="020B0604020202020204" pitchFamily="34" charset="0"/>
                <a:sym typeface="Alegreya Sans SC"/>
              </a:rPr>
              <a:t>Conclusion</a:t>
            </a:r>
            <a:endParaRPr lang="en-US" sz="8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347FCAE-CD51-47C1-A0E5-7FE287A79E42}"/>
              </a:ext>
            </a:extLst>
          </p:cNvPr>
          <p:cNvGrpSpPr/>
          <p:nvPr/>
        </p:nvGrpSpPr>
        <p:grpSpPr>
          <a:xfrm>
            <a:off x="10757513" y="1757976"/>
            <a:ext cx="2868978" cy="381000"/>
            <a:chOff x="4679586" y="878988"/>
            <a:chExt cx="1434489" cy="190500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57F6F33-D335-4F37-A9F5-23DE49CB0B4A}"/>
                </a:ext>
              </a:extLst>
            </p:cNvPr>
            <p:cNvSpPr/>
            <p:nvPr/>
          </p:nvSpPr>
          <p:spPr>
            <a:xfrm>
              <a:off x="4679586" y="878988"/>
              <a:ext cx="190500" cy="190500"/>
            </a:xfrm>
            <a:prstGeom prst="ellipse">
              <a:avLst/>
            </a:pr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D3A95DB-0E0C-40A8-88F7-9DAC67B156F6}"/>
                </a:ext>
              </a:extLst>
            </p:cNvPr>
            <p:cNvSpPr/>
            <p:nvPr/>
          </p:nvSpPr>
          <p:spPr>
            <a:xfrm>
              <a:off x="4990736" y="878988"/>
              <a:ext cx="190500" cy="190500"/>
            </a:xfrm>
            <a:prstGeom prst="ellipse">
              <a:avLst/>
            </a:prstGeom>
            <a:solidFill>
              <a:srgbClr val="EE95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D1EA8C3-D35D-4FB7-8D6B-858B4EE08256}"/>
                </a:ext>
              </a:extLst>
            </p:cNvPr>
            <p:cNvSpPr/>
            <p:nvPr/>
          </p:nvSpPr>
          <p:spPr>
            <a:xfrm>
              <a:off x="5301522" y="878988"/>
              <a:ext cx="190500" cy="190500"/>
            </a:xfrm>
            <a:prstGeom prst="ellipse">
              <a:avLst/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D4B96A9-29AD-4507-B1E8-D12C03BAD2C2}"/>
                </a:ext>
              </a:extLst>
            </p:cNvPr>
            <p:cNvSpPr/>
            <p:nvPr/>
          </p:nvSpPr>
          <p:spPr>
            <a:xfrm>
              <a:off x="5612308" y="878988"/>
              <a:ext cx="190500" cy="190500"/>
            </a:xfrm>
            <a:prstGeom prst="ellipse">
              <a:avLst/>
            </a:prstGeom>
            <a:solidFill>
              <a:srgbClr val="1C7C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0AFA104-D1BD-427D-90C1-6CE47F2C7A56}"/>
                </a:ext>
              </a:extLst>
            </p:cNvPr>
            <p:cNvSpPr/>
            <p:nvPr/>
          </p:nvSpPr>
          <p:spPr>
            <a:xfrm>
              <a:off x="5923575" y="878988"/>
              <a:ext cx="190500" cy="190500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1BF6D9E-F178-2E39-EAF8-9DD0E4EE1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143" y="10247075"/>
            <a:ext cx="3627434" cy="346892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1011BC-9B50-CB13-3E11-EA858CF9C24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45</a:t>
            </a:fld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A969650-545E-6B89-4993-B500BC9F4399}"/>
              </a:ext>
            </a:extLst>
          </p:cNvPr>
          <p:cNvSpPr/>
          <p:nvPr/>
        </p:nvSpPr>
        <p:spPr>
          <a:xfrm>
            <a:off x="11760813" y="13081000"/>
            <a:ext cx="862144" cy="471922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465435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25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75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250"/>
                            </p:stCondLst>
                            <p:childTnLst>
                              <p:par>
                                <p:cTn id="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5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750"/>
                            </p:stCondLst>
                            <p:childTnLst>
                              <p:par>
                                <p:cTn id="8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0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25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5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475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250"/>
                            </p:stCondLst>
                            <p:childTnLst>
                              <p:par>
                                <p:cTn id="1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500"/>
                            </p:stCondLst>
                            <p:childTnLst>
                              <p:par>
                                <p:cTn id="1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750"/>
                            </p:stCondLst>
                            <p:childTnLst>
                              <p:par>
                                <p:cTn id="1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6000"/>
                            </p:stCondLst>
                            <p:childTnLst>
                              <p:par>
                                <p:cTn id="1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6250"/>
                            </p:stCondLst>
                            <p:childTnLst>
                              <p:par>
                                <p:cTn id="1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6500"/>
                            </p:stCondLst>
                            <p:childTnLst>
                              <p:par>
                                <p:cTn id="1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6750"/>
                            </p:stCondLst>
                            <p:childTnLst>
                              <p:par>
                                <p:cTn id="1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7000"/>
                            </p:stCondLst>
                            <p:childTnLst>
                              <p:par>
                                <p:cTn id="1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7250"/>
                            </p:stCondLst>
                            <p:childTnLst>
                              <p:par>
                                <p:cTn id="1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7500"/>
                            </p:stCondLst>
                            <p:childTnLst>
                              <p:par>
                                <p:cTn id="1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7750"/>
                            </p:stCondLst>
                            <p:childTnLst>
                              <p:par>
                                <p:cTn id="1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4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8000"/>
                            </p:stCondLst>
                            <p:childTnLst>
                              <p:par>
                                <p:cTn id="1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8250"/>
                            </p:stCondLst>
                            <p:childTnLst>
                              <p:par>
                                <p:cTn id="1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8500"/>
                            </p:stCondLst>
                            <p:childTnLst>
                              <p:par>
                                <p:cTn id="2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8750"/>
                            </p:stCondLst>
                            <p:childTnLst>
                              <p:par>
                                <p:cTn id="20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9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9000"/>
                            </p:stCondLst>
                            <p:childTnLst>
                              <p:par>
                                <p:cTn id="2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2" grpId="0" animBg="1"/>
      <p:bldP spid="24" grpId="0" animBg="1"/>
      <p:bldP spid="26" grpId="0"/>
      <p:bldP spid="27" grpId="0" animBg="1"/>
      <p:bldP spid="29" grpId="0" animBg="1"/>
      <p:bldP spid="30" grpId="0" animBg="1"/>
      <p:bldP spid="31" grpId="0" animBg="1"/>
      <p:bldP spid="33" grpId="0" animBg="1"/>
      <p:bldP spid="35" grpId="0"/>
      <p:bldP spid="45" grpId="0" animBg="1"/>
      <p:bldP spid="46" grpId="0" animBg="1"/>
      <p:bldP spid="47" grpId="0" animBg="1"/>
      <p:bldP spid="48" grpId="0" animBg="1"/>
      <p:bldP spid="50" grpId="0" animBg="1"/>
      <p:bldP spid="52" grpId="0"/>
      <p:bldP spid="53" grpId="0" animBg="1"/>
      <p:bldP spid="55" grpId="0" animBg="1"/>
      <p:bldP spid="56" grpId="0" animBg="1"/>
      <p:bldP spid="57" grpId="0" animBg="1"/>
      <p:bldP spid="59" grpId="0" animBg="1"/>
      <p:bldP spid="61" grpId="0"/>
      <p:bldP spid="7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2" name="Google Shape;4132;p45"/>
          <p:cNvSpPr txBox="1">
            <a:spLocks noGrp="1"/>
          </p:cNvSpPr>
          <p:nvPr>
            <p:ph type="title"/>
          </p:nvPr>
        </p:nvSpPr>
        <p:spPr>
          <a:xfrm>
            <a:off x="6809600" y="255404"/>
            <a:ext cx="10764800" cy="1361889"/>
          </a:xfrm>
          <a:prstGeom prst="rect">
            <a:avLst/>
          </a:prstGeom>
        </p:spPr>
        <p:txBody>
          <a:bodyPr spcFirstLastPara="1" wrap="square" lIns="243800" tIns="243800" rIns="243800" bIns="24380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8000" dirty="0"/>
              <a:t>References</a:t>
            </a:r>
            <a:endParaRPr sz="8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10894885" y="12115316"/>
            <a:ext cx="1463200" cy="1049600"/>
          </a:xfrm>
        </p:spPr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46</a:t>
            </a:fld>
            <a:endParaRPr lang="en" dirty="0"/>
          </a:p>
        </p:txBody>
      </p:sp>
      <p:sp>
        <p:nvSpPr>
          <p:cNvPr id="5" name="Snip Diagonal Corner Rectangle 4"/>
          <p:cNvSpPr/>
          <p:nvPr/>
        </p:nvSpPr>
        <p:spPr>
          <a:xfrm>
            <a:off x="406400" y="1617294"/>
            <a:ext cx="23006050" cy="11867551"/>
          </a:xfrm>
          <a:prstGeom prst="snip2Diag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5A6C6F-F3B6-D7A1-789F-EF1F6319F516}"/>
              </a:ext>
            </a:extLst>
          </p:cNvPr>
          <p:cNvSpPr txBox="1"/>
          <p:nvPr/>
        </p:nvSpPr>
        <p:spPr>
          <a:xfrm>
            <a:off x="2754313" y="2680743"/>
            <a:ext cx="20658137" cy="94179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1. Al-</a:t>
            </a:r>
            <a:r>
              <a:rPr lang="en-US" sz="3200" b="0" dirty="0" err="1">
                <a:latin typeface="Arial" panose="020B0604020202020204" pitchFamily="34" charset="0"/>
                <a:cs typeface="Arial" panose="020B0604020202020204" pitchFamily="34" charset="0"/>
              </a:rPr>
              <a:t>Qaness</a:t>
            </a:r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, M. A., Saba, A. I., Elsheikh, A. H., Abd </a:t>
            </a:r>
            <a:r>
              <a:rPr lang="en-US" sz="3200" b="0" dirty="0" err="1">
                <a:latin typeface="Arial" panose="020B0604020202020204" pitchFamily="34" charset="0"/>
                <a:cs typeface="Arial" panose="020B0604020202020204" pitchFamily="34" charset="0"/>
              </a:rPr>
              <a:t>Elaziz</a:t>
            </a:r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, M., Ibrahim, R. A., Lu, S., ...</a:t>
            </a:r>
          </a:p>
          <a:p>
            <a:pPr algn="l"/>
            <a:r>
              <a:rPr lang="en-US" sz="3200" b="0" dirty="0" err="1">
                <a:latin typeface="Arial" panose="020B0604020202020204" pitchFamily="34" charset="0"/>
                <a:cs typeface="Arial" panose="020B0604020202020204" pitchFamily="34" charset="0"/>
              </a:rPr>
              <a:t>Ewees</a:t>
            </a:r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, A. A. (2021). Efficient artificial intelligence forecasting models for COVID-19 outbreak in</a:t>
            </a:r>
          </a:p>
          <a:p>
            <a:pPr algn="l"/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Russia and Brazil. Process Safety and Environmental Protection, 149, 399-409.</a:t>
            </a:r>
          </a:p>
          <a:p>
            <a:pPr algn="l"/>
            <a:endParaRPr lang="en-US" sz="32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3200" b="0" dirty="0" err="1">
                <a:latin typeface="Arial" panose="020B0604020202020204" pitchFamily="34" charset="0"/>
                <a:cs typeface="Arial" panose="020B0604020202020204" pitchFamily="34" charset="0"/>
              </a:rPr>
              <a:t>Abbasimehr</a:t>
            </a:r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, Hossein, and Reza Paki. ”Prediction of COVID-19 confirmed cases combining</a:t>
            </a:r>
          </a:p>
          <a:p>
            <a:pPr algn="l"/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deep learning methods and Bayesian optimization.” Chaos, Solitons Fractals 142 (2021): 110511.</a:t>
            </a:r>
          </a:p>
          <a:p>
            <a:pPr algn="l"/>
            <a:endParaRPr lang="en-US" sz="32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3. Prasanth, S., Singh, U., Kumar, A., </a:t>
            </a:r>
            <a:r>
              <a:rPr lang="en-US" sz="3200" b="0" dirty="0" err="1">
                <a:latin typeface="Arial" panose="020B0604020202020204" pitchFamily="34" charset="0"/>
                <a:cs typeface="Arial" panose="020B0604020202020204" pitchFamily="34" charset="0"/>
              </a:rPr>
              <a:t>Tikkiwal</a:t>
            </a:r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, V. A., Chong, P. H. (2021). Forecasting spread of</a:t>
            </a:r>
          </a:p>
          <a:p>
            <a:pPr algn="l"/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COVID-19 using google trends: A hybrid GWO-deep learning approach. Chaos, Solitons Fractals,</a:t>
            </a:r>
          </a:p>
          <a:p>
            <a:pPr algn="l"/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142, 110336.</a:t>
            </a:r>
          </a:p>
          <a:p>
            <a:pPr algn="l"/>
            <a:endParaRPr lang="en-US" sz="32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fi-FI" sz="3200" b="0" dirty="0">
                <a:latin typeface="Arial" panose="020B0604020202020204" pitchFamily="34" charset="0"/>
                <a:cs typeface="Arial" panose="020B0604020202020204" pitchFamily="34" charset="0"/>
              </a:rPr>
              <a:t>4. Samrin, N. A., Suzan, M., Hasan, M., Hossain, M., Mollah, M. S. H., Haque, M. (2022).</a:t>
            </a:r>
          </a:p>
          <a:p>
            <a:pPr algn="l"/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Analysis of COVID-19 Trends in Bangladesh: A Machine Learning Analysis. In AI and IoT for</a:t>
            </a:r>
          </a:p>
          <a:p>
            <a:pPr algn="l"/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Sustainable Development in Emerging Countries (pp. 611-625). Springer, Cham.</a:t>
            </a:r>
          </a:p>
          <a:p>
            <a:pPr algn="l"/>
            <a:endParaRPr lang="en-US" sz="32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5. Tuli, </a:t>
            </a:r>
            <a:r>
              <a:rPr lang="en-US" sz="3200" b="0" dirty="0" err="1">
                <a:latin typeface="Arial" panose="020B0604020202020204" pitchFamily="34" charset="0"/>
                <a:cs typeface="Arial" panose="020B0604020202020204" pitchFamily="34" charset="0"/>
              </a:rPr>
              <a:t>Shreshth</a:t>
            </a:r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, Shikhar Tuli, Rakesh Tuli, and </a:t>
            </a:r>
            <a:r>
              <a:rPr lang="en-US" sz="3200" b="0" dirty="0" err="1">
                <a:latin typeface="Arial" panose="020B0604020202020204" pitchFamily="34" charset="0"/>
                <a:cs typeface="Arial" panose="020B0604020202020204" pitchFamily="34" charset="0"/>
              </a:rPr>
              <a:t>Sukhpal</a:t>
            </a:r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 Singh Gill. ”Predicting the growth and</a:t>
            </a:r>
          </a:p>
          <a:p>
            <a:pPr algn="l"/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trend of COVID-19 pandemic using machine learning and cloud computing.” Internet of Things 11</a:t>
            </a:r>
          </a:p>
          <a:p>
            <a:pPr algn="l"/>
            <a:r>
              <a:rPr lang="en-US" sz="3200" b="0" dirty="0">
                <a:latin typeface="Arial" panose="020B0604020202020204" pitchFamily="34" charset="0"/>
                <a:cs typeface="Arial" panose="020B0604020202020204" pitchFamily="34" charset="0"/>
              </a:rPr>
              <a:t>(2020): 100222.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485586-2C6C-8963-5142-A02968BA1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9063" y="10441890"/>
            <a:ext cx="3190684" cy="30512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3DF7D3-1B68-46DD-AA6C-04C7EFC96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9316" y="1617295"/>
            <a:ext cx="2865368" cy="39438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AA83D78-758C-B27A-3EA5-F47E043D9E30}"/>
              </a:ext>
            </a:extLst>
          </p:cNvPr>
          <p:cNvSpPr/>
          <p:nvPr/>
        </p:nvSpPr>
        <p:spPr>
          <a:xfrm>
            <a:off x="11762662" y="12421114"/>
            <a:ext cx="829339" cy="531628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32" grpId="0" animBg="1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58579" y="1055637"/>
            <a:ext cx="17866842" cy="1800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0" dirty="0"/>
              <a:t>6. Rustam, Furqan, Aijaz Ahmad </a:t>
            </a:r>
            <a:r>
              <a:rPr lang="en-US" sz="3600" b="0" dirty="0" err="1"/>
              <a:t>Reshi</a:t>
            </a:r>
            <a:r>
              <a:rPr lang="en-US" sz="3600" b="0" dirty="0"/>
              <a:t>, </a:t>
            </a:r>
            <a:r>
              <a:rPr lang="en-US" sz="3600" b="0" dirty="0" err="1"/>
              <a:t>Arif</a:t>
            </a:r>
            <a:r>
              <a:rPr lang="en-US" sz="3600" b="0" dirty="0"/>
              <a:t> Mehmood, Saleem Ullah, Byung-Won On, Waqar</a:t>
            </a:r>
          </a:p>
          <a:p>
            <a:pPr algn="l"/>
            <a:r>
              <a:rPr lang="en-US" sz="3600" b="0" dirty="0"/>
              <a:t>Aslam, and </a:t>
            </a:r>
            <a:r>
              <a:rPr lang="en-US" sz="3600" b="0" dirty="0" err="1"/>
              <a:t>Gyu</a:t>
            </a:r>
            <a:r>
              <a:rPr lang="en-US" sz="3600" b="0" dirty="0"/>
              <a:t> Sang Choi. ”COVID-19 future forecasting using supervised machine learning</a:t>
            </a:r>
          </a:p>
          <a:p>
            <a:pPr algn="l"/>
            <a:r>
              <a:rPr lang="en-US" sz="3600" b="0" dirty="0"/>
              <a:t>models.” IEEE access 8 (2020): 101489-101499.</a:t>
            </a:r>
          </a:p>
          <a:p>
            <a:pPr algn="l"/>
            <a:endParaRPr lang="en-US" sz="3600" b="0" dirty="0"/>
          </a:p>
          <a:p>
            <a:pPr algn="l"/>
            <a:r>
              <a:rPr lang="en-US" sz="3600" b="0" dirty="0"/>
              <a:t>7. Leon, M. I., Iqbal, M. I., Azim, S. M., Al </a:t>
            </a:r>
            <a:r>
              <a:rPr lang="en-US" sz="3600" b="0" dirty="0" err="1"/>
              <a:t>Mamun</a:t>
            </a:r>
            <a:r>
              <a:rPr lang="en-US" sz="3600" b="0" dirty="0"/>
              <a:t>, K. A. (2021, February). Predicting</a:t>
            </a:r>
          </a:p>
          <a:p>
            <a:pPr algn="l"/>
            <a:r>
              <a:rPr lang="en-US" sz="3600" b="0" dirty="0"/>
              <a:t>COVID-19 infections and deaths in Bangladesh using Machine Learning Algorithms. In 2021</a:t>
            </a:r>
          </a:p>
          <a:p>
            <a:pPr algn="l"/>
            <a:r>
              <a:rPr lang="en-US" sz="3600" b="0" dirty="0"/>
              <a:t>International Conference on Information and Communication Technology for Sustainable Development</a:t>
            </a:r>
          </a:p>
          <a:p>
            <a:pPr algn="l"/>
            <a:r>
              <a:rPr lang="en-US" sz="3600" b="0" dirty="0"/>
              <a:t>(ICICT4SD) (pp. 70-75). IEEE.</a:t>
            </a:r>
          </a:p>
          <a:p>
            <a:pPr algn="l"/>
            <a:endParaRPr lang="en-US" sz="3600" b="0" dirty="0"/>
          </a:p>
          <a:p>
            <a:pPr algn="l"/>
            <a:r>
              <a:rPr lang="en-US" sz="3600" b="0" dirty="0"/>
              <a:t>8. </a:t>
            </a:r>
            <a:r>
              <a:rPr lang="en-US" sz="3600" b="0" dirty="0" err="1"/>
              <a:t>Khakharia</a:t>
            </a:r>
            <a:r>
              <a:rPr lang="en-US" sz="3600" b="0" dirty="0"/>
              <a:t>, A., Shah, V., Jain, S., Shah, J., Tiwari, A., </a:t>
            </a:r>
            <a:r>
              <a:rPr lang="en-US" sz="3600" b="0" dirty="0" err="1"/>
              <a:t>Daphal</a:t>
            </a:r>
            <a:r>
              <a:rPr lang="en-US" sz="3600" b="0" dirty="0"/>
              <a:t>, P., ... </a:t>
            </a:r>
            <a:r>
              <a:rPr lang="en-US" sz="3600" b="0" dirty="0" err="1"/>
              <a:t>Mehendale</a:t>
            </a:r>
            <a:r>
              <a:rPr lang="en-US" sz="3600" b="0" dirty="0"/>
              <a:t>, N. (2021).</a:t>
            </a:r>
          </a:p>
          <a:p>
            <a:pPr algn="l"/>
            <a:r>
              <a:rPr lang="en-US" sz="3600" b="0" dirty="0"/>
              <a:t>Outbreak prediction of COVID-19 for dense and populated countries using machine learning. Annals</a:t>
            </a:r>
          </a:p>
          <a:p>
            <a:pPr algn="l"/>
            <a:r>
              <a:rPr lang="en-US" sz="3600" b="0" dirty="0"/>
              <a:t>of Data Science, 8(1), 1-19.</a:t>
            </a:r>
          </a:p>
          <a:p>
            <a:pPr algn="l"/>
            <a:endParaRPr lang="en-US" sz="3600" b="0" dirty="0"/>
          </a:p>
          <a:p>
            <a:pPr algn="l"/>
            <a:r>
              <a:rPr lang="en-US" sz="3600" b="0" dirty="0"/>
              <a:t>9. </a:t>
            </a:r>
            <a:r>
              <a:rPr lang="en-US" sz="3600" b="0" dirty="0" err="1"/>
              <a:t>Bhadana</a:t>
            </a:r>
            <a:r>
              <a:rPr lang="en-US" sz="3600" b="0" dirty="0"/>
              <a:t>, V., Jalal, A. S., Pathak, P. (2020, December). A comparative study of machine</a:t>
            </a:r>
          </a:p>
          <a:p>
            <a:pPr algn="l"/>
            <a:r>
              <a:rPr lang="en-US" sz="3600" b="0" dirty="0"/>
              <a:t>learning models for COVID-19 prediction in India. In 2020 IEEE 4th Conference on Information</a:t>
            </a:r>
          </a:p>
          <a:p>
            <a:pPr algn="l"/>
            <a:r>
              <a:rPr lang="en-US" sz="3600" b="0" dirty="0"/>
              <a:t>Communication Technology (CICT) (pp. 1-7). IEEE.</a:t>
            </a:r>
          </a:p>
          <a:p>
            <a:endParaRPr lang="en-US" sz="8000" dirty="0"/>
          </a:p>
          <a:p>
            <a:endParaRPr lang="en-US" sz="8000" dirty="0"/>
          </a:p>
          <a:p>
            <a:endParaRPr lang="en-US" sz="8000" dirty="0"/>
          </a:p>
          <a:p>
            <a:endParaRPr lang="en-US" sz="8000" dirty="0"/>
          </a:p>
          <a:p>
            <a:endParaRPr lang="en-US" sz="8000" dirty="0"/>
          </a:p>
          <a:p>
            <a:endParaRPr lang="en-US" sz="8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10820408" y="12135563"/>
            <a:ext cx="1463200" cy="1049600"/>
          </a:xfrm>
        </p:spPr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47</a:t>
            </a:fld>
            <a:endParaRPr lang="en" dirty="0"/>
          </a:p>
        </p:txBody>
      </p:sp>
      <p:sp>
        <p:nvSpPr>
          <p:cNvPr id="5" name="Snip Diagonal Corner Rectangle 4"/>
          <p:cNvSpPr/>
          <p:nvPr/>
        </p:nvSpPr>
        <p:spPr>
          <a:xfrm>
            <a:off x="406400" y="387048"/>
            <a:ext cx="23650021" cy="13097797"/>
          </a:xfrm>
          <a:prstGeom prst="snip2Diag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E8FA5E-CA93-EF1F-8590-4F7A4634E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3874" y="10646148"/>
            <a:ext cx="3210126" cy="306985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283EE45-5DC8-47B8-AE9B-D0D448B35716}"/>
              </a:ext>
            </a:extLst>
          </p:cNvPr>
          <p:cNvSpPr/>
          <p:nvPr/>
        </p:nvSpPr>
        <p:spPr>
          <a:xfrm>
            <a:off x="11717079" y="12440093"/>
            <a:ext cx="765544" cy="446567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2125872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2808" y="2131401"/>
            <a:ext cx="20963221" cy="1486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0" dirty="0"/>
              <a:t>10. </a:t>
            </a:r>
            <a:r>
              <a:rPr lang="en-US" sz="4000" b="0" dirty="0" err="1"/>
              <a:t>Tamhane</a:t>
            </a:r>
            <a:r>
              <a:rPr lang="en-US" sz="4000" b="0" dirty="0"/>
              <a:t>, </a:t>
            </a:r>
            <a:r>
              <a:rPr lang="en-US" sz="4000" b="0" dirty="0" err="1"/>
              <a:t>Richa</a:t>
            </a:r>
            <a:r>
              <a:rPr lang="en-US" sz="4000" b="0" dirty="0"/>
              <a:t>, and </a:t>
            </a:r>
            <a:r>
              <a:rPr lang="en-US" sz="4000" b="0" dirty="0" err="1"/>
              <a:t>Sumeet</a:t>
            </a:r>
            <a:r>
              <a:rPr lang="en-US" sz="4000" b="0" dirty="0"/>
              <a:t> </a:t>
            </a:r>
            <a:r>
              <a:rPr lang="en-US" sz="4000" b="0" dirty="0" err="1"/>
              <a:t>Mulge</a:t>
            </a:r>
            <a:r>
              <a:rPr lang="en-US" sz="4000" b="0" dirty="0"/>
              <a:t>. ”Prediction of COVID-19 outbreak using machine learning.”</a:t>
            </a:r>
          </a:p>
          <a:p>
            <a:pPr algn="l"/>
            <a:r>
              <a:rPr lang="en-US" sz="4000" b="0" dirty="0"/>
              <a:t>International Research Journal of Engineering and Technology (IRJET) 7, no. 5 (2020).</a:t>
            </a:r>
          </a:p>
          <a:p>
            <a:pPr algn="l"/>
            <a:endParaRPr lang="en-US" sz="4000" b="0" dirty="0"/>
          </a:p>
          <a:p>
            <a:pPr algn="l"/>
            <a:r>
              <a:rPr lang="en-US" sz="4000" b="0" dirty="0"/>
              <a:t>11. </a:t>
            </a:r>
            <a:r>
              <a:rPr lang="en-US" sz="4000" b="0" dirty="0" err="1"/>
              <a:t>Abdullha</a:t>
            </a:r>
            <a:r>
              <a:rPr lang="en-US" sz="4000" b="0" dirty="0"/>
              <a:t>, A., </a:t>
            </a:r>
            <a:r>
              <a:rPr lang="en-US" sz="4000" b="0" dirty="0" err="1"/>
              <a:t>Abujar</a:t>
            </a:r>
            <a:r>
              <a:rPr lang="en-US" sz="4000" b="0" dirty="0"/>
              <a:t>, S. (2020, November). COVID-19: Data Analysis and the situation</a:t>
            </a:r>
          </a:p>
          <a:p>
            <a:pPr algn="l"/>
            <a:r>
              <a:rPr lang="en-US" sz="4000" b="0" dirty="0"/>
              <a:t>Prediction Using Machine Learning Based on Bangladesh perspective. In 2020 15th International</a:t>
            </a:r>
          </a:p>
          <a:p>
            <a:pPr algn="l"/>
            <a:r>
              <a:rPr lang="en-US" sz="4000" b="0" dirty="0"/>
              <a:t>Joint Symposium on Artificial Intelligence and Natural Language Processing (</a:t>
            </a:r>
            <a:r>
              <a:rPr lang="en-US" sz="4000" b="0" dirty="0" err="1"/>
              <a:t>iSAI</a:t>
            </a:r>
            <a:r>
              <a:rPr lang="en-US" sz="4000" b="0" dirty="0"/>
              <a:t>-NLP) (pp. 1-8).</a:t>
            </a:r>
          </a:p>
          <a:p>
            <a:pPr algn="l"/>
            <a:r>
              <a:rPr lang="en-US" sz="4000" b="0" dirty="0"/>
              <a:t>IEEE.</a:t>
            </a:r>
          </a:p>
          <a:p>
            <a:pPr algn="l"/>
            <a:endParaRPr lang="en-US" sz="4000" b="0" dirty="0"/>
          </a:p>
          <a:p>
            <a:pPr algn="l"/>
            <a:r>
              <a:rPr lang="en-US" sz="4000" b="0" dirty="0"/>
              <a:t>12. Prakash, </a:t>
            </a:r>
            <a:r>
              <a:rPr lang="en-US" sz="4000" b="0" dirty="0" err="1"/>
              <a:t>Kolla</a:t>
            </a:r>
            <a:r>
              <a:rPr lang="en-US" sz="4000" b="0" dirty="0"/>
              <a:t> </a:t>
            </a:r>
            <a:r>
              <a:rPr lang="en-US" sz="4000" b="0" dirty="0" err="1"/>
              <a:t>Bhanu</a:t>
            </a:r>
            <a:r>
              <a:rPr lang="en-US" sz="4000" b="0" dirty="0"/>
              <a:t>, S. </a:t>
            </a:r>
            <a:r>
              <a:rPr lang="en-US" sz="4000" b="0" dirty="0" err="1"/>
              <a:t>Sagar</a:t>
            </a:r>
            <a:r>
              <a:rPr lang="en-US" sz="4000" b="0" dirty="0"/>
              <a:t> </a:t>
            </a:r>
            <a:r>
              <a:rPr lang="en-US" sz="4000" b="0" dirty="0" err="1"/>
              <a:t>Imambi</a:t>
            </a:r>
            <a:r>
              <a:rPr lang="en-US" sz="4000" b="0" dirty="0"/>
              <a:t>, Mohammed Ismail, T. </a:t>
            </a:r>
            <a:r>
              <a:rPr lang="en-US" sz="4000" b="0" dirty="0" err="1"/>
              <a:t>Pavan</a:t>
            </a:r>
            <a:r>
              <a:rPr lang="en-US" sz="4000" b="0" dirty="0"/>
              <a:t> Kumar, and Y. N.</a:t>
            </a:r>
          </a:p>
          <a:p>
            <a:pPr algn="l"/>
            <a:r>
              <a:rPr lang="en-US" sz="4000" b="0" dirty="0" err="1"/>
              <a:t>Pawan</a:t>
            </a:r>
            <a:r>
              <a:rPr lang="en-US" sz="4000" b="0" dirty="0"/>
              <a:t>. ”Analysis, prediction and evaluation of covid-19 datasets using machine learning algorithms.”</a:t>
            </a:r>
          </a:p>
          <a:p>
            <a:pPr algn="l"/>
            <a:r>
              <a:rPr lang="en-US" sz="4000" b="0" dirty="0"/>
              <a:t>International Journal 8, no. 5 (2020).</a:t>
            </a:r>
          </a:p>
          <a:p>
            <a:pPr algn="l"/>
            <a:endParaRPr lang="en-US" sz="4000" b="0" dirty="0"/>
          </a:p>
          <a:p>
            <a:pPr algn="l"/>
            <a:r>
              <a:rPr lang="en-US" sz="4000" b="0" dirty="0"/>
              <a:t>13. </a:t>
            </a:r>
            <a:r>
              <a:rPr lang="en-US" sz="4000" b="0" dirty="0" err="1"/>
              <a:t>Masum</a:t>
            </a:r>
            <a:r>
              <a:rPr lang="en-US" sz="4000" b="0" dirty="0"/>
              <a:t>, A. K. M., </a:t>
            </a:r>
            <a:r>
              <a:rPr lang="en-US" sz="4000" b="0" dirty="0" err="1"/>
              <a:t>Khushbu</a:t>
            </a:r>
            <a:r>
              <a:rPr lang="en-US" sz="4000" b="0" dirty="0"/>
              <a:t>, S. A., Keya, M., </a:t>
            </a:r>
            <a:r>
              <a:rPr lang="en-US" sz="4000" b="0" dirty="0" err="1"/>
              <a:t>Abujar</a:t>
            </a:r>
            <a:r>
              <a:rPr lang="en-US" sz="4000" b="0" dirty="0"/>
              <a:t>, S., Hossain, S. A. (2020). COVID-19</a:t>
            </a:r>
          </a:p>
          <a:p>
            <a:pPr algn="l"/>
            <a:r>
              <a:rPr lang="en-US" sz="4000" b="0" dirty="0"/>
              <a:t>in Bangladesh: a deeper outlook into the forecast with prediction of upcoming per day cases using</a:t>
            </a:r>
          </a:p>
          <a:p>
            <a:pPr algn="l"/>
            <a:r>
              <a:rPr lang="en-US" sz="4000" b="0" dirty="0"/>
              <a:t>time series. Procedia Computer Science, 178, 291-300.</a:t>
            </a:r>
          </a:p>
          <a:p>
            <a:endParaRPr lang="en-US" sz="8000" dirty="0"/>
          </a:p>
          <a:p>
            <a:endParaRPr lang="en-US" sz="8000" dirty="0"/>
          </a:p>
          <a:p>
            <a:endParaRPr lang="en-US" sz="8000" dirty="0"/>
          </a:p>
          <a:p>
            <a:endParaRPr lang="en-US" sz="8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11211218" y="12279352"/>
            <a:ext cx="1463200" cy="1049600"/>
          </a:xfrm>
        </p:spPr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48</a:t>
            </a:fld>
            <a:endParaRPr lang="en" dirty="0"/>
          </a:p>
        </p:txBody>
      </p:sp>
      <p:sp>
        <p:nvSpPr>
          <p:cNvPr id="5" name="Snip Diagonal Corner Rectangle 4"/>
          <p:cNvSpPr/>
          <p:nvPr/>
        </p:nvSpPr>
        <p:spPr>
          <a:xfrm>
            <a:off x="406400" y="387048"/>
            <a:ext cx="23650021" cy="13097797"/>
          </a:xfrm>
          <a:prstGeom prst="snip2Diag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83D008-FFB8-AA34-0729-D9E229D7D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7063" y="6359681"/>
            <a:ext cx="3417846" cy="346892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44CA86E-1BC9-0B70-AD35-AD8472FBB5B8}"/>
              </a:ext>
            </a:extLst>
          </p:cNvPr>
          <p:cNvSpPr/>
          <p:nvPr/>
        </p:nvSpPr>
        <p:spPr>
          <a:xfrm>
            <a:off x="12028287" y="12588949"/>
            <a:ext cx="737191" cy="489098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681086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11550" y="1536172"/>
            <a:ext cx="21013271" cy="14188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14. Muhammad, L. J., </a:t>
            </a:r>
            <a:r>
              <a:rPr lang="en-US" sz="3600" b="0" dirty="0" err="1">
                <a:latin typeface="Arial" panose="020B0604020202020204" pitchFamily="34" charset="0"/>
                <a:cs typeface="Arial" panose="020B0604020202020204" pitchFamily="34" charset="0"/>
              </a:rPr>
              <a:t>Algehyne</a:t>
            </a: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, E. A., Usman, S. S., Ahmad, A., Chakraborty, C., Mohammed,</a:t>
            </a:r>
          </a:p>
          <a:p>
            <a:pPr algn="l"/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I. A. (2021). Supervised machine learning models for prediction of COVID-19 infection using epidemiology</a:t>
            </a:r>
          </a:p>
          <a:p>
            <a:pPr algn="l"/>
            <a:r>
              <a:rPr lang="it-IT" sz="3600" b="0" dirty="0">
                <a:latin typeface="Arial" panose="020B0604020202020204" pitchFamily="34" charset="0"/>
                <a:cs typeface="Arial" panose="020B0604020202020204" pitchFamily="34" charset="0"/>
              </a:rPr>
              <a:t>dataset. SN computer science, 2(1), 1-13.</a:t>
            </a:r>
            <a:endParaRPr lang="en-US" sz="3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US" sz="3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15. </a:t>
            </a:r>
            <a:r>
              <a:rPr lang="en-US" sz="3600" b="0" dirty="0" err="1">
                <a:latin typeface="Arial" panose="020B0604020202020204" pitchFamily="34" charset="0"/>
                <a:cs typeface="Arial" panose="020B0604020202020204" pitchFamily="34" charset="0"/>
              </a:rPr>
              <a:t>Alzahrani</a:t>
            </a: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, S. I., </a:t>
            </a:r>
            <a:r>
              <a:rPr lang="en-US" sz="3600" b="0" dirty="0" err="1">
                <a:latin typeface="Arial" panose="020B0604020202020204" pitchFamily="34" charset="0"/>
                <a:cs typeface="Arial" panose="020B0604020202020204" pitchFamily="34" charset="0"/>
              </a:rPr>
              <a:t>Aljamaan</a:t>
            </a: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, I. A., Al-Fakih, E. A. (2020). Forecasting the spread of the</a:t>
            </a:r>
          </a:p>
          <a:p>
            <a:pPr algn="l"/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COVID-19 pandemic in Saudi Arabia using ARIMA prediction model under current public health</a:t>
            </a:r>
          </a:p>
          <a:p>
            <a:pPr algn="l"/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interventions. Journal of infection and public health, 13(7), 914-919.</a:t>
            </a:r>
          </a:p>
          <a:p>
            <a:pPr algn="l"/>
            <a:endParaRPr lang="en-US" sz="3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16. Gupta, M., Jain, R., Arora, S., Gupta, A., </a:t>
            </a:r>
            <a:r>
              <a:rPr lang="en-US" sz="3600" b="0" dirty="0" err="1">
                <a:latin typeface="Arial" panose="020B0604020202020204" pitchFamily="34" charset="0"/>
                <a:cs typeface="Arial" panose="020B0604020202020204" pitchFamily="34" charset="0"/>
              </a:rPr>
              <a:t>Javed</a:t>
            </a: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 Awan, M., Chaudhary, G., </a:t>
            </a:r>
            <a:r>
              <a:rPr lang="en-US" sz="3600" b="0" dirty="0" err="1">
                <a:latin typeface="Arial" panose="020B0604020202020204" pitchFamily="34" charset="0"/>
                <a:cs typeface="Arial" panose="020B0604020202020204" pitchFamily="34" charset="0"/>
              </a:rPr>
              <a:t>Nobanee</a:t>
            </a: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, H.</a:t>
            </a:r>
          </a:p>
          <a:p>
            <a:pPr algn="l"/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(2021). AI-enabled COVID-19 outbreak analysis and prediction: Indian states vs. union territories.</a:t>
            </a:r>
          </a:p>
          <a:p>
            <a:pPr algn="l"/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Gupta, M., Jain, R., Arora, S., Gupta, A., Awan, MJ, Chaudhary, G., </a:t>
            </a:r>
            <a:r>
              <a:rPr lang="en-US" sz="3600" b="0" dirty="0" err="1">
                <a:latin typeface="Arial" panose="020B0604020202020204" pitchFamily="34" charset="0"/>
                <a:cs typeface="Arial" panose="020B0604020202020204" pitchFamily="34" charset="0"/>
              </a:rPr>
              <a:t>Nobanee</a:t>
            </a: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, H.(2021).</a:t>
            </a:r>
          </a:p>
          <a:p>
            <a:pPr algn="l"/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AI-Enabled COVID-19 Outbreak Analysis and Prediction: Indian States vs. Union Territories.</a:t>
            </a:r>
          </a:p>
          <a:p>
            <a:pPr algn="l"/>
            <a:r>
              <a:rPr lang="en-US" sz="3600" b="0" dirty="0" err="1">
                <a:latin typeface="Arial" panose="020B0604020202020204" pitchFamily="34" charset="0"/>
                <a:cs typeface="Arial" panose="020B0604020202020204" pitchFamily="34" charset="0"/>
              </a:rPr>
              <a:t>Cmc</a:t>
            </a: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-Computers Materials Continua, 67(1), 933-950.</a:t>
            </a:r>
          </a:p>
          <a:p>
            <a:pPr algn="l"/>
            <a:endParaRPr lang="en-US" sz="3600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17. </a:t>
            </a:r>
            <a:r>
              <a:rPr lang="en-US" sz="3600" b="0" dirty="0" err="1">
                <a:latin typeface="Arial" panose="020B0604020202020204" pitchFamily="34" charset="0"/>
                <a:cs typeface="Arial" panose="020B0604020202020204" pitchFamily="34" charset="0"/>
              </a:rPr>
              <a:t>Wibowo</a:t>
            </a:r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, F. W. (2021, February). Prediction modelling of COVID-19 outbreak in Indonesia</a:t>
            </a:r>
          </a:p>
          <a:p>
            <a:pPr algn="l"/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using a logistic regression model. In Journal of Physics: Conference Series (Vol. 1803, No. 1, p.</a:t>
            </a:r>
          </a:p>
          <a:p>
            <a:pPr algn="l"/>
            <a:r>
              <a:rPr lang="en-US" sz="3600" b="0" dirty="0">
                <a:latin typeface="Arial" panose="020B0604020202020204" pitchFamily="34" charset="0"/>
                <a:cs typeface="Arial" panose="020B0604020202020204" pitchFamily="34" charset="0"/>
              </a:rPr>
              <a:t>012015). IOP Publishing.</a:t>
            </a:r>
          </a:p>
          <a:p>
            <a:endParaRPr lang="en-US" sz="2800" dirty="0"/>
          </a:p>
          <a:p>
            <a:endParaRPr lang="en-US" sz="8000" dirty="0"/>
          </a:p>
          <a:p>
            <a:endParaRPr lang="en-US" sz="8000" dirty="0"/>
          </a:p>
          <a:p>
            <a:endParaRPr lang="en-US" sz="8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11135718" y="12260613"/>
            <a:ext cx="1463200" cy="1049600"/>
          </a:xfrm>
        </p:spPr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49</a:t>
            </a:fld>
            <a:endParaRPr lang="en" dirty="0"/>
          </a:p>
        </p:txBody>
      </p:sp>
      <p:sp>
        <p:nvSpPr>
          <p:cNvPr id="5" name="Snip Diagonal Corner Rectangle 4"/>
          <p:cNvSpPr/>
          <p:nvPr/>
        </p:nvSpPr>
        <p:spPr>
          <a:xfrm>
            <a:off x="406400" y="387048"/>
            <a:ext cx="23650021" cy="13097797"/>
          </a:xfrm>
          <a:prstGeom prst="snip2Diag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18F952-1948-1D2B-741C-E6E1B6694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3085" y="10015920"/>
            <a:ext cx="2803585" cy="329429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551777AD-88D2-476D-7376-67EDC0BF4E8C}"/>
              </a:ext>
            </a:extLst>
          </p:cNvPr>
          <p:cNvSpPr/>
          <p:nvPr/>
        </p:nvSpPr>
        <p:spPr>
          <a:xfrm>
            <a:off x="11867318" y="12519599"/>
            <a:ext cx="956930" cy="531628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8645982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105871D-5B45-B57D-09B9-301370A96E1E}"/>
              </a:ext>
            </a:extLst>
          </p:cNvPr>
          <p:cNvSpPr/>
          <p:nvPr/>
        </p:nvSpPr>
        <p:spPr>
          <a:xfrm>
            <a:off x="910676" y="3826318"/>
            <a:ext cx="4153188" cy="7419688"/>
          </a:xfrm>
          <a:prstGeom prst="rect">
            <a:avLst/>
          </a:prstGeom>
          <a:pattFill prst="pct40">
            <a:fgClr>
              <a:schemeClr val="accent2">
                <a:lumMod val="60000"/>
                <a:lumOff val="40000"/>
              </a:schemeClr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90FAE4-B4DB-DE21-5E1B-D0264C983599}"/>
              </a:ext>
            </a:extLst>
          </p:cNvPr>
          <p:cNvSpPr txBox="1"/>
          <p:nvPr/>
        </p:nvSpPr>
        <p:spPr>
          <a:xfrm>
            <a:off x="659443" y="4294501"/>
            <a:ext cx="3981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hangingPunct="1"/>
            <a:r>
              <a:rPr lang="en-US" sz="9600" kern="1200" dirty="0">
                <a:solidFill>
                  <a:prstClr val="white"/>
                </a:solidFill>
                <a:latin typeface="Agency FB" panose="020B0503020202020204" pitchFamily="34" charset="0"/>
                <a:ea typeface="+mn-ea"/>
                <a:cs typeface="+mn-cs"/>
              </a:rPr>
              <a:t>     </a:t>
            </a:r>
            <a:r>
              <a:rPr lang="en-US" sz="96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01</a:t>
            </a:r>
            <a:endParaRPr lang="en-IN" sz="9600" kern="1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A3E68F-6550-BC98-293F-76724274C275}"/>
              </a:ext>
            </a:extLst>
          </p:cNvPr>
          <p:cNvSpPr txBox="1"/>
          <p:nvPr/>
        </p:nvSpPr>
        <p:spPr>
          <a:xfrm>
            <a:off x="801423" y="6484967"/>
            <a:ext cx="4348205" cy="193899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/>
            <a:r>
              <a:rPr lang="en-US" sz="4000" b="0" kern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 the future situation of COVID-19</a:t>
            </a:r>
            <a:endParaRPr lang="en-US" sz="4000" b="0" kern="1200" dirty="0">
              <a:solidFill>
                <a:srgbClr val="0A19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53B842-20FC-E4E6-4548-8E07C3550835}"/>
              </a:ext>
            </a:extLst>
          </p:cNvPr>
          <p:cNvSpPr txBox="1"/>
          <p:nvPr/>
        </p:nvSpPr>
        <p:spPr>
          <a:xfrm>
            <a:off x="4559993" y="1182318"/>
            <a:ext cx="12345354" cy="1323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N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800000000000000" pitchFamily="2" charset="0"/>
                <a:cs typeface="Poppins" panose="00000800000000000000" pitchFamily="2" charset="0"/>
              </a:rPr>
              <a:t>            </a:t>
            </a:r>
            <a:r>
              <a:rPr lang="en-IN" sz="8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  <a:endParaRPr lang="en-US" sz="8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EE781D2-BEE1-FFBE-7F2C-56E0C358BA4A}"/>
              </a:ext>
            </a:extLst>
          </p:cNvPr>
          <p:cNvSpPr/>
          <p:nvPr/>
        </p:nvSpPr>
        <p:spPr>
          <a:xfrm>
            <a:off x="5647992" y="3785969"/>
            <a:ext cx="4319913" cy="7419688"/>
          </a:xfrm>
          <a:prstGeom prst="rect">
            <a:avLst/>
          </a:prstGeom>
          <a:pattFill prst="pct40">
            <a:fgClr>
              <a:schemeClr val="accent1"/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497273-DA15-8666-1C07-231F7F435258}"/>
              </a:ext>
            </a:extLst>
          </p:cNvPr>
          <p:cNvSpPr txBox="1"/>
          <p:nvPr/>
        </p:nvSpPr>
        <p:spPr>
          <a:xfrm>
            <a:off x="6059688" y="4294501"/>
            <a:ext cx="29014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hangingPunct="1"/>
            <a:r>
              <a:rPr lang="en-US" sz="96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02</a:t>
            </a:r>
            <a:endParaRPr lang="en-IN" sz="9600" kern="1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460988-CE19-0A31-2DA4-A3FB5EAEAB61}"/>
              </a:ext>
            </a:extLst>
          </p:cNvPr>
          <p:cNvSpPr txBox="1"/>
          <p:nvPr/>
        </p:nvSpPr>
        <p:spPr>
          <a:xfrm>
            <a:off x="5635764" y="6309869"/>
            <a:ext cx="4319913" cy="193899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/>
            <a:r>
              <a:rPr lang="en-US" sz="4000" b="0" kern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Raise awareness and identify infection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A04C525-AC8B-DED3-0590-B8443F76D750}"/>
              </a:ext>
            </a:extLst>
          </p:cNvPr>
          <p:cNvSpPr/>
          <p:nvPr/>
        </p:nvSpPr>
        <p:spPr>
          <a:xfrm>
            <a:off x="10706292" y="3826318"/>
            <a:ext cx="4082877" cy="7419688"/>
          </a:xfrm>
          <a:prstGeom prst="rect">
            <a:avLst/>
          </a:prstGeom>
          <a:pattFill prst="diagBrick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7B0318-2B46-2D51-FB1A-43E75087E611}"/>
              </a:ext>
            </a:extLst>
          </p:cNvPr>
          <p:cNvSpPr txBox="1"/>
          <p:nvPr/>
        </p:nvSpPr>
        <p:spPr>
          <a:xfrm>
            <a:off x="10552033" y="4310310"/>
            <a:ext cx="35735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hangingPunct="1"/>
            <a:r>
              <a:rPr lang="en-US" sz="96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 03</a:t>
            </a:r>
            <a:endParaRPr lang="en-IN" sz="9600" kern="1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5A39F6D-6E0D-8651-1C88-8A7CE2193FCB}"/>
              </a:ext>
            </a:extLst>
          </p:cNvPr>
          <p:cNvSpPr txBox="1"/>
          <p:nvPr/>
        </p:nvSpPr>
        <p:spPr>
          <a:xfrm>
            <a:off x="10784776" y="6269524"/>
            <a:ext cx="3908219" cy="255454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/>
            <a:r>
              <a:rPr lang="en-US" sz="4000" b="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the rapid spread of Coronavirus disease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22053EA-B3D4-17EC-D963-DBFAA9E74D76}"/>
              </a:ext>
            </a:extLst>
          </p:cNvPr>
          <p:cNvSpPr/>
          <p:nvPr/>
        </p:nvSpPr>
        <p:spPr>
          <a:xfrm>
            <a:off x="15405707" y="3826314"/>
            <a:ext cx="4063729" cy="7419688"/>
          </a:xfrm>
          <a:prstGeom prst="rect">
            <a:avLst/>
          </a:prstGeom>
          <a:pattFill prst="pct25">
            <a:fgClr>
              <a:schemeClr val="accent1"/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B376396-3940-FA34-23D6-F155A083EB3B}"/>
              </a:ext>
            </a:extLst>
          </p:cNvPr>
          <p:cNvSpPr txBox="1"/>
          <p:nvPr/>
        </p:nvSpPr>
        <p:spPr>
          <a:xfrm>
            <a:off x="15748713" y="4361405"/>
            <a:ext cx="32814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hangingPunct="1"/>
            <a:r>
              <a:rPr lang="en-US" sz="7200" kern="1200" dirty="0">
                <a:solidFill>
                  <a:prstClr val="white"/>
                </a:solidFill>
                <a:latin typeface="Agency FB" panose="020B0503020202020204" pitchFamily="34" charset="0"/>
                <a:ea typeface="+mn-ea"/>
                <a:cs typeface="+mn-cs"/>
              </a:rPr>
              <a:t>    </a:t>
            </a:r>
            <a:r>
              <a:rPr lang="en-US" sz="96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04</a:t>
            </a:r>
            <a:endParaRPr lang="en-IN" sz="9600" kern="1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40025D2-2F06-A8BA-F0F0-BFCB30FD7E2C}"/>
              </a:ext>
            </a:extLst>
          </p:cNvPr>
          <p:cNvSpPr txBox="1"/>
          <p:nvPr/>
        </p:nvSpPr>
        <p:spPr>
          <a:xfrm>
            <a:off x="15352897" y="6484967"/>
            <a:ext cx="4124358" cy="1938992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/>
            <a:r>
              <a:rPr lang="en-US" sz="4000" b="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Ensuring fast identification  of cases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32B6C88-8374-2ED8-9895-CD69AF5D43A5}"/>
              </a:ext>
            </a:extLst>
          </p:cNvPr>
          <p:cNvSpPr/>
          <p:nvPr/>
        </p:nvSpPr>
        <p:spPr>
          <a:xfrm>
            <a:off x="19999935" y="3785969"/>
            <a:ext cx="4060492" cy="7419688"/>
          </a:xfrm>
          <a:prstGeom prst="rect">
            <a:avLst/>
          </a:prstGeom>
          <a:pattFill prst="ltDnDiag">
            <a:fgClr>
              <a:schemeClr val="accent4"/>
            </a:fgClr>
            <a:bgClr>
              <a:schemeClr val="bg1"/>
            </a:bgClr>
          </a:pattFill>
          <a:ln w="12700" cap="flat" cmpd="sng" algn="ctr">
            <a:noFill/>
            <a:prstDash val="solid"/>
            <a:miter lim="800000"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2310E20-AB60-27AD-9CB9-A41DA01273F1}"/>
              </a:ext>
            </a:extLst>
          </p:cNvPr>
          <p:cNvSpPr txBox="1"/>
          <p:nvPr/>
        </p:nvSpPr>
        <p:spPr>
          <a:xfrm>
            <a:off x="20395317" y="4310310"/>
            <a:ext cx="32733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 hangingPunct="1"/>
            <a:r>
              <a:rPr lang="en-US" sz="7200" kern="1200" dirty="0">
                <a:solidFill>
                  <a:prstClr val="white"/>
                </a:solidFill>
                <a:latin typeface="Agency FB" panose="020B0503020202020204" pitchFamily="34" charset="0"/>
                <a:ea typeface="+mn-ea"/>
                <a:cs typeface="+mn-cs"/>
              </a:rPr>
              <a:t>    </a:t>
            </a:r>
            <a:r>
              <a:rPr lang="en-US" sz="96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05</a:t>
            </a:r>
            <a:endParaRPr lang="en-IN" sz="9600" kern="1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3930065-B09B-7F45-CB45-018117C9C27A}"/>
              </a:ext>
            </a:extLst>
          </p:cNvPr>
          <p:cNvSpPr txBox="1"/>
          <p:nvPr/>
        </p:nvSpPr>
        <p:spPr>
          <a:xfrm>
            <a:off x="20135982" y="6309869"/>
            <a:ext cx="4060492" cy="255454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0"/>
            <a:r>
              <a:rPr lang="en-US" sz="4000" b="0" kern="1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Anticipate the result of affected, death with COVID-19</a:t>
            </a:r>
            <a:endParaRPr lang="en-US" sz="4000" b="0" kern="1200" dirty="0">
              <a:solidFill>
                <a:srgbClr val="0A193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349BA1-57C7-533B-4692-8365FCC9731D}"/>
              </a:ext>
            </a:extLst>
          </p:cNvPr>
          <p:cNvGrpSpPr/>
          <p:nvPr/>
        </p:nvGrpSpPr>
        <p:grpSpPr>
          <a:xfrm>
            <a:off x="1966694" y="11273690"/>
            <a:ext cx="1920039" cy="1915504"/>
            <a:chOff x="457200" y="1092600"/>
            <a:chExt cx="900644" cy="900600"/>
          </a:xfrm>
        </p:grpSpPr>
        <p:sp>
          <p:nvSpPr>
            <p:cNvPr id="3" name="Google Shape;3717;p41">
              <a:extLst>
                <a:ext uri="{FF2B5EF4-FFF2-40B4-BE49-F238E27FC236}">
                  <a16:creationId xmlns:a16="http://schemas.microsoft.com/office/drawing/2014/main" id="{BC8C64F7-EE59-872C-F608-F5D7E0E2A657}"/>
                </a:ext>
              </a:extLst>
            </p:cNvPr>
            <p:cNvSpPr/>
            <p:nvPr/>
          </p:nvSpPr>
          <p:spPr>
            <a:xfrm>
              <a:off x="457200" y="1092600"/>
              <a:ext cx="900600" cy="9006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oogle Shape;3747;p41">
              <a:extLst>
                <a:ext uri="{FF2B5EF4-FFF2-40B4-BE49-F238E27FC236}">
                  <a16:creationId xmlns:a16="http://schemas.microsoft.com/office/drawing/2014/main" id="{9B4D98AE-01E9-CF2B-D0FE-F136248D503A}"/>
                </a:ext>
              </a:extLst>
            </p:cNvPr>
            <p:cNvGrpSpPr/>
            <p:nvPr/>
          </p:nvGrpSpPr>
          <p:grpSpPr>
            <a:xfrm>
              <a:off x="457362" y="1182093"/>
              <a:ext cx="900482" cy="721815"/>
              <a:chOff x="1560275" y="1938800"/>
              <a:chExt cx="1174950" cy="941825"/>
            </a:xfrm>
          </p:grpSpPr>
          <p:sp>
            <p:nvSpPr>
              <p:cNvPr id="10" name="Google Shape;3748;p41">
                <a:extLst>
                  <a:ext uri="{FF2B5EF4-FFF2-40B4-BE49-F238E27FC236}">
                    <a16:creationId xmlns:a16="http://schemas.microsoft.com/office/drawing/2014/main" id="{7A05284B-4899-9C54-67EB-FBA199852B2C}"/>
                  </a:ext>
                </a:extLst>
              </p:cNvPr>
              <p:cNvSpPr/>
              <p:nvPr/>
            </p:nvSpPr>
            <p:spPr>
              <a:xfrm>
                <a:off x="1965425" y="2591850"/>
                <a:ext cx="279050" cy="196900"/>
              </a:xfrm>
              <a:custGeom>
                <a:avLst/>
                <a:gdLst/>
                <a:ahLst/>
                <a:cxnLst/>
                <a:rect l="l" t="t" r="r" b="b"/>
                <a:pathLst>
                  <a:path w="11162" h="7876" extrusionOk="0">
                    <a:moveTo>
                      <a:pt x="480" y="1"/>
                    </a:moveTo>
                    <a:lnTo>
                      <a:pt x="0" y="5365"/>
                    </a:lnTo>
                    <a:cubicBezTo>
                      <a:pt x="2658" y="6911"/>
                      <a:pt x="5541" y="7875"/>
                      <a:pt x="8438" y="7875"/>
                    </a:cubicBezTo>
                    <a:cubicBezTo>
                      <a:pt x="9347" y="7875"/>
                      <a:pt x="10257" y="7781"/>
                      <a:pt x="11162" y="7579"/>
                    </a:cubicBezTo>
                    <a:lnTo>
                      <a:pt x="11162" y="1"/>
                    </a:lnTo>
                    <a:close/>
                  </a:path>
                </a:pathLst>
              </a:custGeom>
              <a:solidFill>
                <a:srgbClr val="DC9E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3749;p41">
                <a:extLst>
                  <a:ext uri="{FF2B5EF4-FFF2-40B4-BE49-F238E27FC236}">
                    <a16:creationId xmlns:a16="http://schemas.microsoft.com/office/drawing/2014/main" id="{FD886BF9-B049-31BF-5D37-CDB49BEB59E0}"/>
                  </a:ext>
                </a:extLst>
              </p:cNvPr>
              <p:cNvSpPr/>
              <p:nvPr/>
            </p:nvSpPr>
            <p:spPr>
              <a:xfrm>
                <a:off x="1971700" y="2591300"/>
                <a:ext cx="272775" cy="165800"/>
              </a:xfrm>
              <a:custGeom>
                <a:avLst/>
                <a:gdLst/>
                <a:ahLst/>
                <a:cxnLst/>
                <a:rect l="l" t="t" r="r" b="b"/>
                <a:pathLst>
                  <a:path w="10911" h="6632" extrusionOk="0">
                    <a:moveTo>
                      <a:pt x="251" y="0"/>
                    </a:moveTo>
                    <a:lnTo>
                      <a:pt x="0" y="2579"/>
                    </a:lnTo>
                    <a:cubicBezTo>
                      <a:pt x="1324" y="4337"/>
                      <a:pt x="3515" y="6300"/>
                      <a:pt x="6985" y="6574"/>
                    </a:cubicBezTo>
                    <a:cubicBezTo>
                      <a:pt x="7575" y="6614"/>
                      <a:pt x="8161" y="6632"/>
                      <a:pt x="8739" y="6632"/>
                    </a:cubicBezTo>
                    <a:cubicBezTo>
                      <a:pt x="9479" y="6632"/>
                      <a:pt x="10206" y="6602"/>
                      <a:pt x="10911" y="6551"/>
                    </a:cubicBezTo>
                    <a:lnTo>
                      <a:pt x="10911" y="0"/>
                    </a:lnTo>
                    <a:close/>
                  </a:path>
                </a:pathLst>
              </a:custGeom>
              <a:solidFill>
                <a:srgbClr val="EABF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3750;p41">
                <a:extLst>
                  <a:ext uri="{FF2B5EF4-FFF2-40B4-BE49-F238E27FC236}">
                    <a16:creationId xmlns:a16="http://schemas.microsoft.com/office/drawing/2014/main" id="{262BA6CE-E20F-BB55-A8D7-9197507F1DD0}"/>
                  </a:ext>
                </a:extLst>
              </p:cNvPr>
              <p:cNvSpPr/>
              <p:nvPr/>
            </p:nvSpPr>
            <p:spPr>
              <a:xfrm>
                <a:off x="1809075" y="2086425"/>
                <a:ext cx="631125" cy="639025"/>
              </a:xfrm>
              <a:custGeom>
                <a:avLst/>
                <a:gdLst/>
                <a:ahLst/>
                <a:cxnLst/>
                <a:rect l="l" t="t" r="r" b="b"/>
                <a:pathLst>
                  <a:path w="25245" h="25561" extrusionOk="0">
                    <a:moveTo>
                      <a:pt x="14802" y="0"/>
                    </a:moveTo>
                    <a:cubicBezTo>
                      <a:pt x="14435" y="0"/>
                      <a:pt x="14051" y="13"/>
                      <a:pt x="13650" y="40"/>
                    </a:cubicBezTo>
                    <a:cubicBezTo>
                      <a:pt x="4793" y="634"/>
                      <a:pt x="4930" y="10540"/>
                      <a:pt x="4930" y="10540"/>
                    </a:cubicBezTo>
                    <a:cubicBezTo>
                      <a:pt x="4930" y="10540"/>
                      <a:pt x="3899" y="9991"/>
                      <a:pt x="2781" y="9991"/>
                    </a:cubicBezTo>
                    <a:cubicBezTo>
                      <a:pt x="1452" y="9991"/>
                      <a:pt x="0" y="10764"/>
                      <a:pt x="0" y="14146"/>
                    </a:cubicBezTo>
                    <a:cubicBezTo>
                      <a:pt x="0" y="18150"/>
                      <a:pt x="2021" y="18870"/>
                      <a:pt x="3475" y="18870"/>
                    </a:cubicBezTo>
                    <a:cubicBezTo>
                      <a:pt x="4292" y="18870"/>
                      <a:pt x="4930" y="18643"/>
                      <a:pt x="4930" y="18643"/>
                    </a:cubicBezTo>
                    <a:cubicBezTo>
                      <a:pt x="4930" y="18643"/>
                      <a:pt x="7076" y="24988"/>
                      <a:pt x="13490" y="25490"/>
                    </a:cubicBezTo>
                    <a:cubicBezTo>
                      <a:pt x="14085" y="25538"/>
                      <a:pt x="14677" y="25560"/>
                      <a:pt x="15263" y="25560"/>
                    </a:cubicBezTo>
                    <a:cubicBezTo>
                      <a:pt x="17465" y="25560"/>
                      <a:pt x="19570" y="25253"/>
                      <a:pt x="21319" y="24874"/>
                    </a:cubicBezTo>
                    <a:cubicBezTo>
                      <a:pt x="23738" y="24349"/>
                      <a:pt x="25245" y="21930"/>
                      <a:pt x="24697" y="19533"/>
                    </a:cubicBezTo>
                    <a:cubicBezTo>
                      <a:pt x="23464" y="14101"/>
                      <a:pt x="23168" y="7093"/>
                      <a:pt x="23168" y="7093"/>
                    </a:cubicBezTo>
                    <a:cubicBezTo>
                      <a:pt x="23168" y="7093"/>
                      <a:pt x="23378" y="0"/>
                      <a:pt x="14802" y="0"/>
                    </a:cubicBezTo>
                    <a:close/>
                  </a:path>
                </a:pathLst>
              </a:custGeom>
              <a:solidFill>
                <a:srgbClr val="EABF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3751;p41">
                <a:extLst>
                  <a:ext uri="{FF2B5EF4-FFF2-40B4-BE49-F238E27FC236}">
                    <a16:creationId xmlns:a16="http://schemas.microsoft.com/office/drawing/2014/main" id="{4D2C2B06-267B-A504-A3CA-8B40854D3688}"/>
                  </a:ext>
                </a:extLst>
              </p:cNvPr>
              <p:cNvSpPr/>
              <p:nvPr/>
            </p:nvSpPr>
            <p:spPr>
              <a:xfrm>
                <a:off x="2310650" y="2557625"/>
                <a:ext cx="129550" cy="155225"/>
              </a:xfrm>
              <a:custGeom>
                <a:avLst/>
                <a:gdLst/>
                <a:ahLst/>
                <a:cxnLst/>
                <a:rect l="l" t="t" r="r" b="b"/>
                <a:pathLst>
                  <a:path w="5182" h="6209" extrusionOk="0">
                    <a:moveTo>
                      <a:pt x="4497" y="0"/>
                    </a:moveTo>
                    <a:lnTo>
                      <a:pt x="2511" y="982"/>
                    </a:lnTo>
                    <a:cubicBezTo>
                      <a:pt x="1827" y="1324"/>
                      <a:pt x="1507" y="2146"/>
                      <a:pt x="1758" y="2853"/>
                    </a:cubicBezTo>
                    <a:lnTo>
                      <a:pt x="1553" y="2945"/>
                    </a:lnTo>
                    <a:cubicBezTo>
                      <a:pt x="1005" y="3219"/>
                      <a:pt x="777" y="3903"/>
                      <a:pt x="1050" y="4451"/>
                    </a:cubicBezTo>
                    <a:cubicBezTo>
                      <a:pt x="1131" y="4625"/>
                      <a:pt x="1250" y="4767"/>
                      <a:pt x="1394" y="4869"/>
                    </a:cubicBezTo>
                    <a:lnTo>
                      <a:pt x="1394" y="4869"/>
                    </a:lnTo>
                    <a:cubicBezTo>
                      <a:pt x="1074" y="4983"/>
                      <a:pt x="443" y="5188"/>
                      <a:pt x="1" y="5204"/>
                    </a:cubicBezTo>
                    <a:cubicBezTo>
                      <a:pt x="1" y="5204"/>
                      <a:pt x="137" y="5935"/>
                      <a:pt x="297" y="6209"/>
                    </a:cubicBezTo>
                    <a:cubicBezTo>
                      <a:pt x="640" y="6163"/>
                      <a:pt x="959" y="6095"/>
                      <a:pt x="1256" y="6026"/>
                    </a:cubicBezTo>
                    <a:cubicBezTo>
                      <a:pt x="3675" y="5501"/>
                      <a:pt x="5182" y="3082"/>
                      <a:pt x="4634" y="685"/>
                    </a:cubicBezTo>
                    <a:cubicBezTo>
                      <a:pt x="4588" y="457"/>
                      <a:pt x="4543" y="229"/>
                      <a:pt x="4497" y="0"/>
                    </a:cubicBezTo>
                    <a:close/>
                  </a:path>
                </a:pathLst>
              </a:custGeom>
              <a:solidFill>
                <a:srgbClr val="DC9E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752;p41">
                <a:extLst>
                  <a:ext uri="{FF2B5EF4-FFF2-40B4-BE49-F238E27FC236}">
                    <a16:creationId xmlns:a16="http://schemas.microsoft.com/office/drawing/2014/main" id="{FFB9FF14-9B08-514D-9DBD-8565252F46DC}"/>
                  </a:ext>
                </a:extLst>
              </p:cNvPr>
              <p:cNvSpPr/>
              <p:nvPr/>
            </p:nvSpPr>
            <p:spPr>
              <a:xfrm>
                <a:off x="2196525" y="2478250"/>
                <a:ext cx="163800" cy="148650"/>
              </a:xfrm>
              <a:custGeom>
                <a:avLst/>
                <a:gdLst/>
                <a:ahLst/>
                <a:cxnLst/>
                <a:rect l="l" t="t" r="r" b="b"/>
                <a:pathLst>
                  <a:path w="6552" h="5946" extrusionOk="0">
                    <a:moveTo>
                      <a:pt x="3933" y="1"/>
                    </a:moveTo>
                    <a:cubicBezTo>
                      <a:pt x="3062" y="1"/>
                      <a:pt x="1773" y="219"/>
                      <a:pt x="1165" y="870"/>
                    </a:cubicBezTo>
                    <a:cubicBezTo>
                      <a:pt x="411" y="1669"/>
                      <a:pt x="137" y="2810"/>
                      <a:pt x="46" y="3883"/>
                    </a:cubicBezTo>
                    <a:cubicBezTo>
                      <a:pt x="0" y="4431"/>
                      <a:pt x="23" y="5047"/>
                      <a:pt x="388" y="5435"/>
                    </a:cubicBezTo>
                    <a:cubicBezTo>
                      <a:pt x="708" y="5755"/>
                      <a:pt x="1187" y="5846"/>
                      <a:pt x="1644" y="5892"/>
                    </a:cubicBezTo>
                    <a:cubicBezTo>
                      <a:pt x="2000" y="5928"/>
                      <a:pt x="2359" y="5946"/>
                      <a:pt x="2719" y="5946"/>
                    </a:cubicBezTo>
                    <a:cubicBezTo>
                      <a:pt x="3488" y="5946"/>
                      <a:pt x="4260" y="5864"/>
                      <a:pt x="5022" y="5709"/>
                    </a:cubicBezTo>
                    <a:cubicBezTo>
                      <a:pt x="5433" y="5640"/>
                      <a:pt x="5889" y="5504"/>
                      <a:pt x="6140" y="5161"/>
                    </a:cubicBezTo>
                    <a:cubicBezTo>
                      <a:pt x="6551" y="4590"/>
                      <a:pt x="6209" y="3814"/>
                      <a:pt x="6118" y="3107"/>
                    </a:cubicBezTo>
                    <a:cubicBezTo>
                      <a:pt x="6026" y="2399"/>
                      <a:pt x="6163" y="1623"/>
                      <a:pt x="5844" y="984"/>
                    </a:cubicBezTo>
                    <a:cubicBezTo>
                      <a:pt x="5524" y="368"/>
                      <a:pt x="4771" y="48"/>
                      <a:pt x="4063" y="3"/>
                    </a:cubicBezTo>
                    <a:cubicBezTo>
                      <a:pt x="4021" y="2"/>
                      <a:pt x="3978" y="1"/>
                      <a:pt x="39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3753;p41">
                <a:extLst>
                  <a:ext uri="{FF2B5EF4-FFF2-40B4-BE49-F238E27FC236}">
                    <a16:creationId xmlns:a16="http://schemas.microsoft.com/office/drawing/2014/main" id="{1FA82702-B128-EF2F-8A6B-9A552A657149}"/>
                  </a:ext>
                </a:extLst>
              </p:cNvPr>
              <p:cNvSpPr/>
              <p:nvPr/>
            </p:nvSpPr>
            <p:spPr>
              <a:xfrm>
                <a:off x="2196525" y="2533650"/>
                <a:ext cx="148400" cy="93250"/>
              </a:xfrm>
              <a:custGeom>
                <a:avLst/>
                <a:gdLst/>
                <a:ahLst/>
                <a:cxnLst/>
                <a:rect l="l" t="t" r="r" b="b"/>
                <a:pathLst>
                  <a:path w="5936" h="3730" extrusionOk="0">
                    <a:moveTo>
                      <a:pt x="366" y="1"/>
                    </a:moveTo>
                    <a:cubicBezTo>
                      <a:pt x="183" y="548"/>
                      <a:pt x="92" y="1119"/>
                      <a:pt x="46" y="1667"/>
                    </a:cubicBezTo>
                    <a:cubicBezTo>
                      <a:pt x="0" y="2215"/>
                      <a:pt x="23" y="2831"/>
                      <a:pt x="388" y="3219"/>
                    </a:cubicBezTo>
                    <a:cubicBezTo>
                      <a:pt x="708" y="3539"/>
                      <a:pt x="1187" y="3630"/>
                      <a:pt x="1644" y="3676"/>
                    </a:cubicBezTo>
                    <a:cubicBezTo>
                      <a:pt x="2000" y="3712"/>
                      <a:pt x="2359" y="3730"/>
                      <a:pt x="2719" y="3730"/>
                    </a:cubicBezTo>
                    <a:cubicBezTo>
                      <a:pt x="3488" y="3730"/>
                      <a:pt x="4260" y="3648"/>
                      <a:pt x="5022" y="3493"/>
                    </a:cubicBezTo>
                    <a:cubicBezTo>
                      <a:pt x="5342" y="3447"/>
                      <a:pt x="5661" y="3356"/>
                      <a:pt x="5935" y="3151"/>
                    </a:cubicBezTo>
                    <a:cubicBezTo>
                      <a:pt x="5889" y="3105"/>
                      <a:pt x="5867" y="3059"/>
                      <a:pt x="5821" y="2991"/>
                    </a:cubicBezTo>
                    <a:cubicBezTo>
                      <a:pt x="5615" y="2694"/>
                      <a:pt x="5319" y="2443"/>
                      <a:pt x="5022" y="2238"/>
                    </a:cubicBezTo>
                    <a:cubicBezTo>
                      <a:pt x="4543" y="1850"/>
                      <a:pt x="4041" y="1530"/>
                      <a:pt x="3493" y="1233"/>
                    </a:cubicBezTo>
                    <a:cubicBezTo>
                      <a:pt x="2557" y="708"/>
                      <a:pt x="1575" y="366"/>
                      <a:pt x="548" y="69"/>
                    </a:cubicBezTo>
                    <a:cubicBezTo>
                      <a:pt x="503" y="46"/>
                      <a:pt x="434" y="23"/>
                      <a:pt x="3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3754;p41">
                <a:extLst>
                  <a:ext uri="{FF2B5EF4-FFF2-40B4-BE49-F238E27FC236}">
                    <a16:creationId xmlns:a16="http://schemas.microsoft.com/office/drawing/2014/main" id="{8A908C84-284E-9E36-C459-D0BE16B7B472}"/>
                  </a:ext>
                </a:extLst>
              </p:cNvPr>
              <p:cNvSpPr/>
              <p:nvPr/>
            </p:nvSpPr>
            <p:spPr>
              <a:xfrm>
                <a:off x="2057850" y="2244100"/>
                <a:ext cx="132425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5297" h="2407" extrusionOk="0">
                    <a:moveTo>
                      <a:pt x="4775" y="1"/>
                    </a:moveTo>
                    <a:cubicBezTo>
                      <a:pt x="4643" y="1"/>
                      <a:pt x="4516" y="58"/>
                      <a:pt x="4429" y="170"/>
                    </a:cubicBezTo>
                    <a:cubicBezTo>
                      <a:pt x="3927" y="763"/>
                      <a:pt x="3196" y="1060"/>
                      <a:pt x="2671" y="1197"/>
                    </a:cubicBezTo>
                    <a:cubicBezTo>
                      <a:pt x="1964" y="1380"/>
                      <a:pt x="1211" y="1448"/>
                      <a:pt x="457" y="1494"/>
                    </a:cubicBezTo>
                    <a:cubicBezTo>
                      <a:pt x="206" y="1494"/>
                      <a:pt x="1" y="1722"/>
                      <a:pt x="24" y="1973"/>
                    </a:cubicBezTo>
                    <a:cubicBezTo>
                      <a:pt x="47" y="2224"/>
                      <a:pt x="252" y="2407"/>
                      <a:pt x="480" y="2407"/>
                    </a:cubicBezTo>
                    <a:lnTo>
                      <a:pt x="526" y="2407"/>
                    </a:lnTo>
                    <a:cubicBezTo>
                      <a:pt x="1302" y="2361"/>
                      <a:pt x="2124" y="2316"/>
                      <a:pt x="2923" y="2087"/>
                    </a:cubicBezTo>
                    <a:cubicBezTo>
                      <a:pt x="3858" y="1836"/>
                      <a:pt x="4634" y="1380"/>
                      <a:pt x="5137" y="763"/>
                    </a:cubicBezTo>
                    <a:cubicBezTo>
                      <a:pt x="5296" y="581"/>
                      <a:pt x="5274" y="284"/>
                      <a:pt x="5091" y="124"/>
                    </a:cubicBezTo>
                    <a:cubicBezTo>
                      <a:pt x="4997" y="41"/>
                      <a:pt x="4885" y="1"/>
                      <a:pt x="47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3755;p41">
                <a:extLst>
                  <a:ext uri="{FF2B5EF4-FFF2-40B4-BE49-F238E27FC236}">
                    <a16:creationId xmlns:a16="http://schemas.microsoft.com/office/drawing/2014/main" id="{0816216A-02B7-80EB-3CBF-D7BE23778D5A}"/>
                  </a:ext>
                </a:extLst>
              </p:cNvPr>
              <p:cNvSpPr/>
              <p:nvPr/>
            </p:nvSpPr>
            <p:spPr>
              <a:xfrm>
                <a:off x="2326625" y="2242950"/>
                <a:ext cx="93600" cy="63625"/>
              </a:xfrm>
              <a:custGeom>
                <a:avLst/>
                <a:gdLst/>
                <a:ahLst/>
                <a:cxnLst/>
                <a:rect l="l" t="t" r="r" b="b"/>
                <a:pathLst>
                  <a:path w="3744" h="2545" extrusionOk="0">
                    <a:moveTo>
                      <a:pt x="525" y="1"/>
                    </a:moveTo>
                    <a:cubicBezTo>
                      <a:pt x="398" y="1"/>
                      <a:pt x="270" y="59"/>
                      <a:pt x="183" y="170"/>
                    </a:cubicBezTo>
                    <a:cubicBezTo>
                      <a:pt x="1" y="376"/>
                      <a:pt x="23" y="673"/>
                      <a:pt x="229" y="832"/>
                    </a:cubicBezTo>
                    <a:cubicBezTo>
                      <a:pt x="1073" y="1540"/>
                      <a:pt x="2009" y="2111"/>
                      <a:pt x="3036" y="2499"/>
                    </a:cubicBezTo>
                    <a:cubicBezTo>
                      <a:pt x="3105" y="2521"/>
                      <a:pt x="3151" y="2544"/>
                      <a:pt x="3196" y="2544"/>
                    </a:cubicBezTo>
                    <a:cubicBezTo>
                      <a:pt x="3402" y="2544"/>
                      <a:pt x="3561" y="2430"/>
                      <a:pt x="3630" y="2247"/>
                    </a:cubicBezTo>
                    <a:cubicBezTo>
                      <a:pt x="3744" y="1996"/>
                      <a:pt x="3607" y="1723"/>
                      <a:pt x="3379" y="1631"/>
                    </a:cubicBezTo>
                    <a:cubicBezTo>
                      <a:pt x="2443" y="1266"/>
                      <a:pt x="1598" y="764"/>
                      <a:pt x="822" y="125"/>
                    </a:cubicBezTo>
                    <a:cubicBezTo>
                      <a:pt x="739" y="41"/>
                      <a:pt x="632" y="1"/>
                      <a:pt x="52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3756;p41">
                <a:extLst>
                  <a:ext uri="{FF2B5EF4-FFF2-40B4-BE49-F238E27FC236}">
                    <a16:creationId xmlns:a16="http://schemas.microsoft.com/office/drawing/2014/main" id="{35A4E84B-8EED-F573-1F82-23FFFE9DBBC4}"/>
                  </a:ext>
                </a:extLst>
              </p:cNvPr>
              <p:cNvSpPr/>
              <p:nvPr/>
            </p:nvSpPr>
            <p:spPr>
              <a:xfrm>
                <a:off x="2120625" y="2317100"/>
                <a:ext cx="70225" cy="28275"/>
              </a:xfrm>
              <a:custGeom>
                <a:avLst/>
                <a:gdLst/>
                <a:ahLst/>
                <a:cxnLst/>
                <a:rect l="l" t="t" r="r" b="b"/>
                <a:pathLst>
                  <a:path w="2809" h="1131" extrusionOk="0">
                    <a:moveTo>
                      <a:pt x="611" y="1"/>
                    </a:moveTo>
                    <a:cubicBezTo>
                      <a:pt x="404" y="1"/>
                      <a:pt x="199" y="26"/>
                      <a:pt x="1" y="80"/>
                    </a:cubicBezTo>
                    <a:cubicBezTo>
                      <a:pt x="503" y="126"/>
                      <a:pt x="1005" y="217"/>
                      <a:pt x="1484" y="400"/>
                    </a:cubicBezTo>
                    <a:cubicBezTo>
                      <a:pt x="1941" y="583"/>
                      <a:pt x="2375" y="834"/>
                      <a:pt x="2808" y="1130"/>
                    </a:cubicBezTo>
                    <a:cubicBezTo>
                      <a:pt x="2511" y="697"/>
                      <a:pt x="2055" y="377"/>
                      <a:pt x="1553" y="172"/>
                    </a:cubicBezTo>
                    <a:cubicBezTo>
                      <a:pt x="1249" y="61"/>
                      <a:pt x="928" y="1"/>
                      <a:pt x="6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3757;p41">
                <a:extLst>
                  <a:ext uri="{FF2B5EF4-FFF2-40B4-BE49-F238E27FC236}">
                    <a16:creationId xmlns:a16="http://schemas.microsoft.com/office/drawing/2014/main" id="{961D0E83-9336-F24B-27C5-24441A66D311}"/>
                  </a:ext>
                </a:extLst>
              </p:cNvPr>
              <p:cNvSpPr/>
              <p:nvPr/>
            </p:nvSpPr>
            <p:spPr>
              <a:xfrm>
                <a:off x="2322625" y="2314525"/>
                <a:ext cx="38825" cy="26275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051" extrusionOk="0">
                    <a:moveTo>
                      <a:pt x="1553" y="1"/>
                    </a:moveTo>
                    <a:cubicBezTo>
                      <a:pt x="1233" y="24"/>
                      <a:pt x="914" y="161"/>
                      <a:pt x="640" y="320"/>
                    </a:cubicBezTo>
                    <a:cubicBezTo>
                      <a:pt x="389" y="526"/>
                      <a:pt x="138" y="754"/>
                      <a:pt x="1" y="1051"/>
                    </a:cubicBezTo>
                    <a:cubicBezTo>
                      <a:pt x="275" y="868"/>
                      <a:pt x="526" y="686"/>
                      <a:pt x="777" y="526"/>
                    </a:cubicBezTo>
                    <a:cubicBezTo>
                      <a:pt x="1028" y="343"/>
                      <a:pt x="1279" y="183"/>
                      <a:pt x="15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3758;p41">
                <a:extLst>
                  <a:ext uri="{FF2B5EF4-FFF2-40B4-BE49-F238E27FC236}">
                    <a16:creationId xmlns:a16="http://schemas.microsoft.com/office/drawing/2014/main" id="{43BAF265-BA5F-0EC6-5D24-C7CD7AC4F626}"/>
                  </a:ext>
                </a:extLst>
              </p:cNvPr>
              <p:cNvSpPr/>
              <p:nvPr/>
            </p:nvSpPr>
            <p:spPr>
              <a:xfrm>
                <a:off x="2284400" y="2381975"/>
                <a:ext cx="5937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2375" h="2229" extrusionOk="0">
                    <a:moveTo>
                      <a:pt x="1370" y="0"/>
                    </a:moveTo>
                    <a:cubicBezTo>
                      <a:pt x="987" y="0"/>
                      <a:pt x="595" y="236"/>
                      <a:pt x="457" y="590"/>
                    </a:cubicBezTo>
                    <a:cubicBezTo>
                      <a:pt x="652" y="537"/>
                      <a:pt x="860" y="484"/>
                      <a:pt x="1060" y="484"/>
                    </a:cubicBezTo>
                    <a:cubicBezTo>
                      <a:pt x="1119" y="484"/>
                      <a:pt x="1177" y="488"/>
                      <a:pt x="1233" y="498"/>
                    </a:cubicBezTo>
                    <a:cubicBezTo>
                      <a:pt x="1507" y="544"/>
                      <a:pt x="1758" y="704"/>
                      <a:pt x="1804" y="978"/>
                    </a:cubicBezTo>
                    <a:cubicBezTo>
                      <a:pt x="1827" y="1206"/>
                      <a:pt x="1690" y="1411"/>
                      <a:pt x="1530" y="1571"/>
                    </a:cubicBezTo>
                    <a:cubicBezTo>
                      <a:pt x="1303" y="1763"/>
                      <a:pt x="1012" y="1860"/>
                      <a:pt x="725" y="1860"/>
                    </a:cubicBezTo>
                    <a:cubicBezTo>
                      <a:pt x="465" y="1860"/>
                      <a:pt x="207" y="1780"/>
                      <a:pt x="1" y="1617"/>
                    </a:cubicBezTo>
                    <a:lnTo>
                      <a:pt x="1" y="1617"/>
                    </a:lnTo>
                    <a:cubicBezTo>
                      <a:pt x="69" y="1685"/>
                      <a:pt x="206" y="1799"/>
                      <a:pt x="297" y="1891"/>
                    </a:cubicBezTo>
                    <a:cubicBezTo>
                      <a:pt x="529" y="2107"/>
                      <a:pt x="854" y="2229"/>
                      <a:pt x="1175" y="2229"/>
                    </a:cubicBezTo>
                    <a:cubicBezTo>
                      <a:pt x="1328" y="2229"/>
                      <a:pt x="1481" y="2201"/>
                      <a:pt x="1621" y="2142"/>
                    </a:cubicBezTo>
                    <a:cubicBezTo>
                      <a:pt x="2078" y="1936"/>
                      <a:pt x="2374" y="1480"/>
                      <a:pt x="2352" y="1000"/>
                    </a:cubicBezTo>
                    <a:cubicBezTo>
                      <a:pt x="2306" y="544"/>
                      <a:pt x="1986" y="133"/>
                      <a:pt x="1553" y="19"/>
                    </a:cubicBezTo>
                    <a:cubicBezTo>
                      <a:pt x="1493" y="6"/>
                      <a:pt x="1431" y="0"/>
                      <a:pt x="1370" y="0"/>
                    </a:cubicBezTo>
                    <a:close/>
                  </a:path>
                </a:pathLst>
              </a:custGeom>
              <a:solidFill>
                <a:srgbClr val="DC9E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3759;p41">
                <a:extLst>
                  <a:ext uri="{FF2B5EF4-FFF2-40B4-BE49-F238E27FC236}">
                    <a16:creationId xmlns:a16="http://schemas.microsoft.com/office/drawing/2014/main" id="{40A7A0B7-529C-0741-B642-17980EE469BA}"/>
                  </a:ext>
                </a:extLst>
              </p:cNvPr>
              <p:cNvSpPr/>
              <p:nvPr/>
            </p:nvSpPr>
            <p:spPr>
              <a:xfrm>
                <a:off x="1560275" y="1938800"/>
                <a:ext cx="889225" cy="581175"/>
              </a:xfrm>
              <a:custGeom>
                <a:avLst/>
                <a:gdLst/>
                <a:ahLst/>
                <a:cxnLst/>
                <a:rect l="l" t="t" r="r" b="b"/>
                <a:pathLst>
                  <a:path w="35569" h="23247" extrusionOk="0">
                    <a:moveTo>
                      <a:pt x="29413" y="1"/>
                    </a:moveTo>
                    <a:cubicBezTo>
                      <a:pt x="27311" y="1"/>
                      <a:pt x="25473" y="1494"/>
                      <a:pt x="25473" y="1494"/>
                    </a:cubicBezTo>
                    <a:cubicBezTo>
                      <a:pt x="25473" y="1494"/>
                      <a:pt x="22408" y="656"/>
                      <a:pt x="19079" y="656"/>
                    </a:cubicBezTo>
                    <a:cubicBezTo>
                      <a:pt x="14895" y="656"/>
                      <a:pt x="10296" y="1980"/>
                      <a:pt x="10842" y="7954"/>
                    </a:cubicBezTo>
                    <a:cubicBezTo>
                      <a:pt x="10842" y="7954"/>
                      <a:pt x="0" y="11195"/>
                      <a:pt x="9952" y="20439"/>
                    </a:cubicBezTo>
                    <a:cubicBezTo>
                      <a:pt x="9952" y="20439"/>
                      <a:pt x="9530" y="15922"/>
                      <a:pt x="12715" y="15922"/>
                    </a:cubicBezTo>
                    <a:cubicBezTo>
                      <a:pt x="13305" y="15922"/>
                      <a:pt x="14019" y="16077"/>
                      <a:pt x="14882" y="16445"/>
                    </a:cubicBezTo>
                    <a:cubicBezTo>
                      <a:pt x="14882" y="16445"/>
                      <a:pt x="15225" y="21101"/>
                      <a:pt x="16982" y="23247"/>
                    </a:cubicBezTo>
                    <a:cubicBezTo>
                      <a:pt x="16982" y="23247"/>
                      <a:pt x="14996" y="16970"/>
                      <a:pt x="17462" y="14162"/>
                    </a:cubicBezTo>
                    <a:cubicBezTo>
                      <a:pt x="19927" y="11355"/>
                      <a:pt x="18397" y="10488"/>
                      <a:pt x="18397" y="10488"/>
                    </a:cubicBezTo>
                    <a:cubicBezTo>
                      <a:pt x="18397" y="10488"/>
                      <a:pt x="19472" y="8400"/>
                      <a:pt x="23246" y="8400"/>
                    </a:cubicBezTo>
                    <a:cubicBezTo>
                      <a:pt x="24108" y="8400"/>
                      <a:pt x="25110" y="8508"/>
                      <a:pt x="26272" y="8776"/>
                    </a:cubicBezTo>
                    <a:cubicBezTo>
                      <a:pt x="27231" y="8999"/>
                      <a:pt x="28124" y="9103"/>
                      <a:pt x="28939" y="9103"/>
                    </a:cubicBezTo>
                    <a:cubicBezTo>
                      <a:pt x="33459" y="9103"/>
                      <a:pt x="35569" y="5908"/>
                      <a:pt x="33074" y="2156"/>
                    </a:cubicBezTo>
                    <a:cubicBezTo>
                      <a:pt x="31976" y="517"/>
                      <a:pt x="30649" y="1"/>
                      <a:pt x="294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760;p41">
                <a:extLst>
                  <a:ext uri="{FF2B5EF4-FFF2-40B4-BE49-F238E27FC236}">
                    <a16:creationId xmlns:a16="http://schemas.microsoft.com/office/drawing/2014/main" id="{D77F01DD-AD6A-79C2-CB67-293691B08991}"/>
                  </a:ext>
                </a:extLst>
              </p:cNvPr>
              <p:cNvSpPr/>
              <p:nvPr/>
            </p:nvSpPr>
            <p:spPr>
              <a:xfrm>
                <a:off x="2325475" y="2668325"/>
                <a:ext cx="102175" cy="56600"/>
              </a:xfrm>
              <a:custGeom>
                <a:avLst/>
                <a:gdLst/>
                <a:ahLst/>
                <a:cxnLst/>
                <a:rect l="l" t="t" r="r" b="b"/>
                <a:pathLst>
                  <a:path w="4087" h="2264" extrusionOk="0">
                    <a:moveTo>
                      <a:pt x="4087" y="0"/>
                    </a:moveTo>
                    <a:lnTo>
                      <a:pt x="1622" y="320"/>
                    </a:lnTo>
                    <a:cubicBezTo>
                      <a:pt x="1622" y="320"/>
                      <a:pt x="617" y="959"/>
                      <a:pt x="1" y="982"/>
                    </a:cubicBezTo>
                    <a:cubicBezTo>
                      <a:pt x="1" y="982"/>
                      <a:pt x="120" y="2263"/>
                      <a:pt x="1765" y="2263"/>
                    </a:cubicBezTo>
                    <a:cubicBezTo>
                      <a:pt x="2282" y="2263"/>
                      <a:pt x="2950" y="2137"/>
                      <a:pt x="3813" y="1804"/>
                    </a:cubicBezTo>
                    <a:lnTo>
                      <a:pt x="4087" y="0"/>
                    </a:lnTo>
                    <a:close/>
                  </a:path>
                </a:pathLst>
              </a:custGeom>
              <a:solidFill>
                <a:srgbClr val="EABF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761;p41">
                <a:extLst>
                  <a:ext uri="{FF2B5EF4-FFF2-40B4-BE49-F238E27FC236}">
                    <a16:creationId xmlns:a16="http://schemas.microsoft.com/office/drawing/2014/main" id="{1D661F24-6737-8CD0-54C8-33EF411B3499}"/>
                  </a:ext>
                </a:extLst>
              </p:cNvPr>
              <p:cNvSpPr/>
              <p:nvPr/>
            </p:nvSpPr>
            <p:spPr>
              <a:xfrm>
                <a:off x="2355725" y="2668325"/>
                <a:ext cx="71925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2877" h="2010" extrusionOk="0">
                    <a:moveTo>
                      <a:pt x="2877" y="0"/>
                    </a:moveTo>
                    <a:lnTo>
                      <a:pt x="412" y="320"/>
                    </a:lnTo>
                    <a:cubicBezTo>
                      <a:pt x="412" y="320"/>
                      <a:pt x="252" y="434"/>
                      <a:pt x="1" y="548"/>
                    </a:cubicBezTo>
                    <a:cubicBezTo>
                      <a:pt x="138" y="685"/>
                      <a:pt x="320" y="799"/>
                      <a:pt x="526" y="868"/>
                    </a:cubicBezTo>
                    <a:cubicBezTo>
                      <a:pt x="692" y="923"/>
                      <a:pt x="866" y="953"/>
                      <a:pt x="1038" y="953"/>
                    </a:cubicBezTo>
                    <a:cubicBezTo>
                      <a:pt x="1151" y="953"/>
                      <a:pt x="1262" y="940"/>
                      <a:pt x="1370" y="913"/>
                    </a:cubicBezTo>
                    <a:cubicBezTo>
                      <a:pt x="1462" y="1233"/>
                      <a:pt x="1598" y="1575"/>
                      <a:pt x="1850" y="1826"/>
                    </a:cubicBezTo>
                    <a:cubicBezTo>
                      <a:pt x="1895" y="1895"/>
                      <a:pt x="1941" y="1941"/>
                      <a:pt x="2009" y="2009"/>
                    </a:cubicBezTo>
                    <a:cubicBezTo>
                      <a:pt x="2192" y="1941"/>
                      <a:pt x="2397" y="1872"/>
                      <a:pt x="2603" y="1804"/>
                    </a:cubicBezTo>
                    <a:lnTo>
                      <a:pt x="2877" y="0"/>
                    </a:lnTo>
                    <a:close/>
                  </a:path>
                </a:pathLst>
              </a:custGeom>
              <a:solidFill>
                <a:srgbClr val="DC9E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762;p41">
                <a:extLst>
                  <a:ext uri="{FF2B5EF4-FFF2-40B4-BE49-F238E27FC236}">
                    <a16:creationId xmlns:a16="http://schemas.microsoft.com/office/drawing/2014/main" id="{53322766-C395-1455-D018-8709CDBEBEBF}"/>
                  </a:ext>
                </a:extLst>
              </p:cNvPr>
              <p:cNvSpPr/>
              <p:nvPr/>
            </p:nvSpPr>
            <p:spPr>
              <a:xfrm>
                <a:off x="2342025" y="2535825"/>
                <a:ext cx="393200" cy="344800"/>
              </a:xfrm>
              <a:custGeom>
                <a:avLst/>
                <a:gdLst/>
                <a:ahLst/>
                <a:cxnLst/>
                <a:rect l="l" t="t" r="r" b="b"/>
                <a:pathLst>
                  <a:path w="15728" h="13792" extrusionOk="0">
                    <a:moveTo>
                      <a:pt x="5379" y="1"/>
                    </a:moveTo>
                    <a:cubicBezTo>
                      <a:pt x="5103" y="1"/>
                      <a:pt x="4825" y="62"/>
                      <a:pt x="4566" y="188"/>
                    </a:cubicBezTo>
                    <a:lnTo>
                      <a:pt x="1736" y="1580"/>
                    </a:lnTo>
                    <a:cubicBezTo>
                      <a:pt x="1051" y="1922"/>
                      <a:pt x="731" y="2744"/>
                      <a:pt x="1005" y="3452"/>
                    </a:cubicBezTo>
                    <a:lnTo>
                      <a:pt x="800" y="3543"/>
                    </a:lnTo>
                    <a:cubicBezTo>
                      <a:pt x="229" y="3817"/>
                      <a:pt x="1" y="4479"/>
                      <a:pt x="275" y="5049"/>
                    </a:cubicBezTo>
                    <a:cubicBezTo>
                      <a:pt x="466" y="5432"/>
                      <a:pt x="850" y="5670"/>
                      <a:pt x="1278" y="5670"/>
                    </a:cubicBezTo>
                    <a:cubicBezTo>
                      <a:pt x="1361" y="5670"/>
                      <a:pt x="1445" y="5661"/>
                      <a:pt x="1530" y="5643"/>
                    </a:cubicBezTo>
                    <a:lnTo>
                      <a:pt x="2101" y="5506"/>
                    </a:lnTo>
                    <a:lnTo>
                      <a:pt x="2420" y="6396"/>
                    </a:lnTo>
                    <a:cubicBezTo>
                      <a:pt x="2611" y="6882"/>
                      <a:pt x="3066" y="7170"/>
                      <a:pt x="3553" y="7170"/>
                    </a:cubicBezTo>
                    <a:cubicBezTo>
                      <a:pt x="3707" y="7170"/>
                      <a:pt x="3865" y="7141"/>
                      <a:pt x="4018" y="7081"/>
                    </a:cubicBezTo>
                    <a:lnTo>
                      <a:pt x="4246" y="7743"/>
                    </a:lnTo>
                    <a:cubicBezTo>
                      <a:pt x="4435" y="8267"/>
                      <a:pt x="4933" y="8618"/>
                      <a:pt x="5491" y="8618"/>
                    </a:cubicBezTo>
                    <a:cubicBezTo>
                      <a:pt x="5540" y="8618"/>
                      <a:pt x="5589" y="8616"/>
                      <a:pt x="5639" y="8610"/>
                    </a:cubicBezTo>
                    <a:lnTo>
                      <a:pt x="6027" y="8587"/>
                    </a:lnTo>
                    <a:lnTo>
                      <a:pt x="6324" y="9158"/>
                    </a:lnTo>
                    <a:cubicBezTo>
                      <a:pt x="6803" y="10071"/>
                      <a:pt x="7670" y="10687"/>
                      <a:pt x="8675" y="10870"/>
                    </a:cubicBezTo>
                    <a:lnTo>
                      <a:pt x="10592" y="11189"/>
                    </a:lnTo>
                    <a:lnTo>
                      <a:pt x="12646" y="13791"/>
                    </a:lnTo>
                    <a:cubicBezTo>
                      <a:pt x="15043" y="13107"/>
                      <a:pt x="15728" y="9934"/>
                      <a:pt x="15728" y="9934"/>
                    </a:cubicBezTo>
                    <a:lnTo>
                      <a:pt x="12212" y="6191"/>
                    </a:lnTo>
                    <a:lnTo>
                      <a:pt x="9861" y="3657"/>
                    </a:lnTo>
                    <a:lnTo>
                      <a:pt x="6689" y="530"/>
                    </a:lnTo>
                    <a:cubicBezTo>
                      <a:pt x="6327" y="183"/>
                      <a:pt x="5856" y="1"/>
                      <a:pt x="5379" y="1"/>
                    </a:cubicBezTo>
                    <a:close/>
                  </a:path>
                </a:pathLst>
              </a:custGeom>
              <a:solidFill>
                <a:srgbClr val="EABF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763;p41">
                <a:extLst>
                  <a:ext uri="{FF2B5EF4-FFF2-40B4-BE49-F238E27FC236}">
                    <a16:creationId xmlns:a16="http://schemas.microsoft.com/office/drawing/2014/main" id="{DF0B9C29-1125-AD62-118A-4488BB99F1A6}"/>
                  </a:ext>
                </a:extLst>
              </p:cNvPr>
              <p:cNvSpPr/>
              <p:nvPr/>
            </p:nvSpPr>
            <p:spPr>
              <a:xfrm>
                <a:off x="2364300" y="2583875"/>
                <a:ext cx="76475" cy="38250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1530" extrusionOk="0">
                    <a:moveTo>
                      <a:pt x="3059" y="0"/>
                    </a:moveTo>
                    <a:lnTo>
                      <a:pt x="3059" y="0"/>
                    </a:lnTo>
                    <a:cubicBezTo>
                      <a:pt x="3059" y="0"/>
                      <a:pt x="1780" y="23"/>
                      <a:pt x="23" y="890"/>
                    </a:cubicBezTo>
                    <a:cubicBezTo>
                      <a:pt x="0" y="1096"/>
                      <a:pt x="23" y="1324"/>
                      <a:pt x="114" y="1530"/>
                    </a:cubicBezTo>
                    <a:lnTo>
                      <a:pt x="3059" y="0"/>
                    </a:lnTo>
                    <a:close/>
                  </a:path>
                </a:pathLst>
              </a:custGeom>
              <a:solidFill>
                <a:srgbClr val="DC9E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764;p41">
                <a:extLst>
                  <a:ext uri="{FF2B5EF4-FFF2-40B4-BE49-F238E27FC236}">
                    <a16:creationId xmlns:a16="http://schemas.microsoft.com/office/drawing/2014/main" id="{442E2C8B-B69F-C86D-D9C4-DC9A31085166}"/>
                  </a:ext>
                </a:extLst>
              </p:cNvPr>
              <p:cNvSpPr/>
              <p:nvPr/>
            </p:nvSpPr>
            <p:spPr>
              <a:xfrm>
                <a:off x="2350600" y="2624950"/>
                <a:ext cx="123850" cy="52550"/>
              </a:xfrm>
              <a:custGeom>
                <a:avLst/>
                <a:gdLst/>
                <a:ahLst/>
                <a:cxnLst/>
                <a:rect l="l" t="t" r="r" b="b"/>
                <a:pathLst>
                  <a:path w="4954" h="2102" extrusionOk="0">
                    <a:moveTo>
                      <a:pt x="4953" y="1"/>
                    </a:moveTo>
                    <a:lnTo>
                      <a:pt x="4953" y="1"/>
                    </a:lnTo>
                    <a:cubicBezTo>
                      <a:pt x="4953" y="1"/>
                      <a:pt x="1781" y="1370"/>
                      <a:pt x="0" y="1621"/>
                    </a:cubicBezTo>
                    <a:cubicBezTo>
                      <a:pt x="227" y="1924"/>
                      <a:pt x="579" y="2101"/>
                      <a:pt x="953" y="2101"/>
                    </a:cubicBezTo>
                    <a:cubicBezTo>
                      <a:pt x="1031" y="2101"/>
                      <a:pt x="1109" y="2093"/>
                      <a:pt x="1187" y="2078"/>
                    </a:cubicBezTo>
                    <a:lnTo>
                      <a:pt x="1758" y="1941"/>
                    </a:lnTo>
                    <a:lnTo>
                      <a:pt x="1803" y="1827"/>
                    </a:lnTo>
                    <a:lnTo>
                      <a:pt x="4953" y="1"/>
                    </a:lnTo>
                    <a:close/>
                  </a:path>
                </a:pathLst>
              </a:custGeom>
              <a:solidFill>
                <a:srgbClr val="DC9E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765;p41">
                <a:extLst>
                  <a:ext uri="{FF2B5EF4-FFF2-40B4-BE49-F238E27FC236}">
                    <a16:creationId xmlns:a16="http://schemas.microsoft.com/office/drawing/2014/main" id="{D10E82A3-4946-776D-6A74-846CB24D4E68}"/>
                  </a:ext>
                </a:extLst>
              </p:cNvPr>
              <p:cNvSpPr/>
              <p:nvPr/>
            </p:nvSpPr>
            <p:spPr>
              <a:xfrm>
                <a:off x="2406525" y="2671750"/>
                <a:ext cx="97025" cy="43225"/>
              </a:xfrm>
              <a:custGeom>
                <a:avLst/>
                <a:gdLst/>
                <a:ahLst/>
                <a:cxnLst/>
                <a:rect l="l" t="t" r="r" b="b"/>
                <a:pathLst>
                  <a:path w="3881" h="1729" extrusionOk="0">
                    <a:moveTo>
                      <a:pt x="3880" y="0"/>
                    </a:moveTo>
                    <a:lnTo>
                      <a:pt x="1073" y="1028"/>
                    </a:lnTo>
                    <a:cubicBezTo>
                      <a:pt x="1073" y="1028"/>
                      <a:pt x="571" y="1187"/>
                      <a:pt x="0" y="1233"/>
                    </a:cubicBezTo>
                    <a:cubicBezTo>
                      <a:pt x="231" y="1546"/>
                      <a:pt x="604" y="1728"/>
                      <a:pt x="991" y="1728"/>
                    </a:cubicBezTo>
                    <a:cubicBezTo>
                      <a:pt x="1141" y="1728"/>
                      <a:pt x="1292" y="1701"/>
                      <a:pt x="1438" y="1644"/>
                    </a:cubicBezTo>
                    <a:lnTo>
                      <a:pt x="3880" y="0"/>
                    </a:lnTo>
                    <a:close/>
                  </a:path>
                </a:pathLst>
              </a:custGeom>
              <a:solidFill>
                <a:srgbClr val="DC9E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766;p41">
                <a:extLst>
                  <a:ext uri="{FF2B5EF4-FFF2-40B4-BE49-F238E27FC236}">
                    <a16:creationId xmlns:a16="http://schemas.microsoft.com/office/drawing/2014/main" id="{C1436786-7DFE-7E57-953D-95E307594F3B}"/>
                  </a:ext>
                </a:extLst>
              </p:cNvPr>
              <p:cNvSpPr/>
              <p:nvPr/>
            </p:nvSpPr>
            <p:spPr>
              <a:xfrm>
                <a:off x="2492675" y="2715675"/>
                <a:ext cx="66225" cy="91900"/>
              </a:xfrm>
              <a:custGeom>
                <a:avLst/>
                <a:gdLst/>
                <a:ahLst/>
                <a:cxnLst/>
                <a:rect l="l" t="t" r="r" b="b"/>
                <a:pathLst>
                  <a:path w="2649" h="3676" extrusionOk="0">
                    <a:moveTo>
                      <a:pt x="1736" y="1"/>
                    </a:moveTo>
                    <a:lnTo>
                      <a:pt x="1" y="1393"/>
                    </a:lnTo>
                    <a:lnTo>
                      <a:pt x="298" y="1964"/>
                    </a:lnTo>
                    <a:cubicBezTo>
                      <a:pt x="777" y="2877"/>
                      <a:pt x="1644" y="3493"/>
                      <a:pt x="2649" y="3676"/>
                    </a:cubicBezTo>
                    <a:cubicBezTo>
                      <a:pt x="184" y="2329"/>
                      <a:pt x="1735" y="1"/>
                      <a:pt x="1736" y="1"/>
                    </a:cubicBezTo>
                    <a:close/>
                  </a:path>
                </a:pathLst>
              </a:custGeom>
              <a:solidFill>
                <a:srgbClr val="DC9E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3767;p41">
                <a:extLst>
                  <a:ext uri="{FF2B5EF4-FFF2-40B4-BE49-F238E27FC236}">
                    <a16:creationId xmlns:a16="http://schemas.microsoft.com/office/drawing/2014/main" id="{D7FD4441-43ED-AD10-C807-97CF996E2E1F}"/>
                  </a:ext>
                </a:extLst>
              </p:cNvPr>
              <p:cNvSpPr/>
              <p:nvPr/>
            </p:nvSpPr>
            <p:spPr>
              <a:xfrm>
                <a:off x="2179400" y="2321025"/>
                <a:ext cx="17725" cy="14075"/>
              </a:xfrm>
              <a:custGeom>
                <a:avLst/>
                <a:gdLst/>
                <a:ahLst/>
                <a:cxnLst/>
                <a:rect l="l" t="t" r="r" b="b"/>
                <a:pathLst>
                  <a:path w="709" h="563" extrusionOk="0">
                    <a:moveTo>
                      <a:pt x="117" y="0"/>
                    </a:moveTo>
                    <a:cubicBezTo>
                      <a:pt x="80" y="0"/>
                      <a:pt x="41" y="5"/>
                      <a:pt x="1" y="15"/>
                    </a:cubicBezTo>
                    <a:cubicBezTo>
                      <a:pt x="115" y="152"/>
                      <a:pt x="229" y="220"/>
                      <a:pt x="343" y="311"/>
                    </a:cubicBezTo>
                    <a:cubicBezTo>
                      <a:pt x="457" y="403"/>
                      <a:pt x="549" y="494"/>
                      <a:pt x="708" y="562"/>
                    </a:cubicBezTo>
                    <a:cubicBezTo>
                      <a:pt x="708" y="380"/>
                      <a:pt x="617" y="243"/>
                      <a:pt x="480" y="129"/>
                    </a:cubicBezTo>
                    <a:cubicBezTo>
                      <a:pt x="373" y="58"/>
                      <a:pt x="252" y="0"/>
                      <a:pt x="117" y="0"/>
                    </a:cubicBezTo>
                    <a:close/>
                  </a:path>
                </a:pathLst>
              </a:custGeom>
              <a:solidFill>
                <a:srgbClr val="F5B3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768;p41">
                <a:extLst>
                  <a:ext uri="{FF2B5EF4-FFF2-40B4-BE49-F238E27FC236}">
                    <a16:creationId xmlns:a16="http://schemas.microsoft.com/office/drawing/2014/main" id="{74872677-577F-581D-D26C-F5FDA24B518D}"/>
                  </a:ext>
                </a:extLst>
              </p:cNvPr>
              <p:cNvSpPr/>
              <p:nvPr/>
            </p:nvSpPr>
            <p:spPr>
              <a:xfrm>
                <a:off x="2317500" y="2316250"/>
                <a:ext cx="11425" cy="1657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663" extrusionOk="0">
                    <a:moveTo>
                      <a:pt x="457" y="0"/>
                    </a:moveTo>
                    <a:lnTo>
                      <a:pt x="457" y="0"/>
                    </a:lnTo>
                    <a:cubicBezTo>
                      <a:pt x="320" y="69"/>
                      <a:pt x="206" y="160"/>
                      <a:pt x="137" y="274"/>
                    </a:cubicBezTo>
                    <a:cubicBezTo>
                      <a:pt x="69" y="365"/>
                      <a:pt x="0" y="502"/>
                      <a:pt x="0" y="662"/>
                    </a:cubicBezTo>
                    <a:cubicBezTo>
                      <a:pt x="160" y="594"/>
                      <a:pt x="251" y="502"/>
                      <a:pt x="320" y="388"/>
                    </a:cubicBezTo>
                    <a:cubicBezTo>
                      <a:pt x="411" y="297"/>
                      <a:pt x="457" y="160"/>
                      <a:pt x="457" y="0"/>
                    </a:cubicBezTo>
                    <a:close/>
                  </a:path>
                </a:pathLst>
              </a:custGeom>
              <a:solidFill>
                <a:srgbClr val="F5B3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769;p41">
                <a:extLst>
                  <a:ext uri="{FF2B5EF4-FFF2-40B4-BE49-F238E27FC236}">
                    <a16:creationId xmlns:a16="http://schemas.microsoft.com/office/drawing/2014/main" id="{44CC2D47-E6D1-9522-3E00-8B1276EB2DDD}"/>
                  </a:ext>
                </a:extLst>
              </p:cNvPr>
              <p:cNvSpPr/>
              <p:nvPr/>
            </p:nvSpPr>
            <p:spPr>
              <a:xfrm>
                <a:off x="2206225" y="2478250"/>
                <a:ext cx="141550" cy="54850"/>
              </a:xfrm>
              <a:custGeom>
                <a:avLst/>
                <a:gdLst/>
                <a:ahLst/>
                <a:cxnLst/>
                <a:rect l="l" t="t" r="r" b="b"/>
                <a:pathLst>
                  <a:path w="5662" h="2194" extrusionOk="0">
                    <a:moveTo>
                      <a:pt x="3545" y="1"/>
                    </a:moveTo>
                    <a:cubicBezTo>
                      <a:pt x="2674" y="1"/>
                      <a:pt x="1385" y="219"/>
                      <a:pt x="777" y="870"/>
                    </a:cubicBezTo>
                    <a:cubicBezTo>
                      <a:pt x="411" y="1235"/>
                      <a:pt x="183" y="1692"/>
                      <a:pt x="0" y="2194"/>
                    </a:cubicBezTo>
                    <a:cubicBezTo>
                      <a:pt x="297" y="2103"/>
                      <a:pt x="617" y="2011"/>
                      <a:pt x="936" y="1943"/>
                    </a:cubicBezTo>
                    <a:cubicBezTo>
                      <a:pt x="1983" y="1692"/>
                      <a:pt x="3049" y="1575"/>
                      <a:pt x="4117" y="1575"/>
                    </a:cubicBezTo>
                    <a:cubicBezTo>
                      <a:pt x="4213" y="1575"/>
                      <a:pt x="4309" y="1576"/>
                      <a:pt x="4406" y="1578"/>
                    </a:cubicBezTo>
                    <a:cubicBezTo>
                      <a:pt x="4520" y="1578"/>
                      <a:pt x="5136" y="1646"/>
                      <a:pt x="5661" y="1692"/>
                    </a:cubicBezTo>
                    <a:cubicBezTo>
                      <a:pt x="5616" y="1463"/>
                      <a:pt x="5570" y="1212"/>
                      <a:pt x="5456" y="984"/>
                    </a:cubicBezTo>
                    <a:cubicBezTo>
                      <a:pt x="5136" y="368"/>
                      <a:pt x="4383" y="48"/>
                      <a:pt x="3675" y="3"/>
                    </a:cubicBezTo>
                    <a:cubicBezTo>
                      <a:pt x="3633" y="2"/>
                      <a:pt x="3590" y="1"/>
                      <a:pt x="354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770;p41">
                <a:extLst>
                  <a:ext uri="{FF2B5EF4-FFF2-40B4-BE49-F238E27FC236}">
                    <a16:creationId xmlns:a16="http://schemas.microsoft.com/office/drawing/2014/main" id="{161DE6E6-E8FB-30E9-3EBC-83FCB02808F6}"/>
                  </a:ext>
                </a:extLst>
              </p:cNvPr>
              <p:cNvSpPr/>
              <p:nvPr/>
            </p:nvSpPr>
            <p:spPr>
              <a:xfrm>
                <a:off x="2197675" y="2591300"/>
                <a:ext cx="156950" cy="35600"/>
              </a:xfrm>
              <a:custGeom>
                <a:avLst/>
                <a:gdLst/>
                <a:ahLst/>
                <a:cxnLst/>
                <a:rect l="l" t="t" r="r" b="b"/>
                <a:pathLst>
                  <a:path w="6278" h="142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3" y="342"/>
                      <a:pt x="114" y="662"/>
                      <a:pt x="342" y="913"/>
                    </a:cubicBezTo>
                    <a:cubicBezTo>
                      <a:pt x="662" y="1233"/>
                      <a:pt x="1141" y="1324"/>
                      <a:pt x="1598" y="1370"/>
                    </a:cubicBezTo>
                    <a:cubicBezTo>
                      <a:pt x="1954" y="1406"/>
                      <a:pt x="2313" y="1424"/>
                      <a:pt x="2673" y="1424"/>
                    </a:cubicBezTo>
                    <a:cubicBezTo>
                      <a:pt x="3442" y="1424"/>
                      <a:pt x="4214" y="1342"/>
                      <a:pt x="4976" y="1187"/>
                    </a:cubicBezTo>
                    <a:cubicBezTo>
                      <a:pt x="5387" y="1118"/>
                      <a:pt x="5843" y="982"/>
                      <a:pt x="6094" y="639"/>
                    </a:cubicBezTo>
                    <a:cubicBezTo>
                      <a:pt x="6209" y="479"/>
                      <a:pt x="6254" y="320"/>
                      <a:pt x="6277" y="137"/>
                    </a:cubicBezTo>
                    <a:lnTo>
                      <a:pt x="6277" y="137"/>
                    </a:lnTo>
                    <a:cubicBezTo>
                      <a:pt x="5332" y="378"/>
                      <a:pt x="4358" y="499"/>
                      <a:pt x="3384" y="499"/>
                    </a:cubicBezTo>
                    <a:cubicBezTo>
                      <a:pt x="2241" y="499"/>
                      <a:pt x="1097" y="33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771;p41">
                <a:extLst>
                  <a:ext uri="{FF2B5EF4-FFF2-40B4-BE49-F238E27FC236}">
                    <a16:creationId xmlns:a16="http://schemas.microsoft.com/office/drawing/2014/main" id="{87EC00B8-5221-8C48-C2D8-2D0B6A5BF49F}"/>
                  </a:ext>
                </a:extLst>
              </p:cNvPr>
              <p:cNvSpPr/>
              <p:nvPr/>
            </p:nvSpPr>
            <p:spPr>
              <a:xfrm>
                <a:off x="1861550" y="2388150"/>
                <a:ext cx="52525" cy="116425"/>
              </a:xfrm>
              <a:custGeom>
                <a:avLst/>
                <a:gdLst/>
                <a:ahLst/>
                <a:cxnLst/>
                <a:rect l="l" t="t" r="r" b="b"/>
                <a:pathLst>
                  <a:path w="2101" h="4657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98" y="343"/>
                      <a:pt x="549" y="708"/>
                      <a:pt x="777" y="1050"/>
                    </a:cubicBezTo>
                    <a:cubicBezTo>
                      <a:pt x="1005" y="1415"/>
                      <a:pt x="1211" y="1781"/>
                      <a:pt x="1371" y="2169"/>
                    </a:cubicBezTo>
                    <a:cubicBezTo>
                      <a:pt x="1439" y="2351"/>
                      <a:pt x="1507" y="2557"/>
                      <a:pt x="1576" y="2762"/>
                    </a:cubicBezTo>
                    <a:cubicBezTo>
                      <a:pt x="1622" y="2968"/>
                      <a:pt x="1690" y="3173"/>
                      <a:pt x="1713" y="3378"/>
                    </a:cubicBezTo>
                    <a:cubicBezTo>
                      <a:pt x="1804" y="3789"/>
                      <a:pt x="1827" y="4200"/>
                      <a:pt x="1873" y="4657"/>
                    </a:cubicBezTo>
                    <a:cubicBezTo>
                      <a:pt x="2010" y="4246"/>
                      <a:pt x="2101" y="3789"/>
                      <a:pt x="2078" y="3333"/>
                    </a:cubicBezTo>
                    <a:cubicBezTo>
                      <a:pt x="2101" y="3104"/>
                      <a:pt x="2032" y="2876"/>
                      <a:pt x="2010" y="2648"/>
                    </a:cubicBezTo>
                    <a:cubicBezTo>
                      <a:pt x="1941" y="2420"/>
                      <a:pt x="1895" y="2191"/>
                      <a:pt x="1781" y="1986"/>
                    </a:cubicBezTo>
                    <a:cubicBezTo>
                      <a:pt x="1622" y="1575"/>
                      <a:pt x="1371" y="1164"/>
                      <a:pt x="1074" y="845"/>
                    </a:cubicBezTo>
                    <a:cubicBezTo>
                      <a:pt x="754" y="502"/>
                      <a:pt x="412" y="206"/>
                      <a:pt x="1" y="0"/>
                    </a:cubicBezTo>
                    <a:close/>
                  </a:path>
                </a:pathLst>
              </a:custGeom>
              <a:solidFill>
                <a:srgbClr val="DC9E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772;p41">
                <a:extLst>
                  <a:ext uri="{FF2B5EF4-FFF2-40B4-BE49-F238E27FC236}">
                    <a16:creationId xmlns:a16="http://schemas.microsoft.com/office/drawing/2014/main" id="{D8B372AD-3D57-D605-F0AA-BA9638DF04F6}"/>
                  </a:ext>
                </a:extLst>
              </p:cNvPr>
              <p:cNvSpPr/>
              <p:nvPr/>
            </p:nvSpPr>
            <p:spPr>
              <a:xfrm>
                <a:off x="1854150" y="2421250"/>
                <a:ext cx="371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1484" h="2352" extrusionOk="0">
                    <a:moveTo>
                      <a:pt x="1484" y="0"/>
                    </a:moveTo>
                    <a:lnTo>
                      <a:pt x="1484" y="0"/>
                    </a:lnTo>
                    <a:cubicBezTo>
                      <a:pt x="1256" y="91"/>
                      <a:pt x="1050" y="228"/>
                      <a:pt x="845" y="388"/>
                    </a:cubicBezTo>
                    <a:cubicBezTo>
                      <a:pt x="662" y="548"/>
                      <a:pt x="502" y="731"/>
                      <a:pt x="365" y="936"/>
                    </a:cubicBezTo>
                    <a:cubicBezTo>
                      <a:pt x="229" y="1141"/>
                      <a:pt x="114" y="1347"/>
                      <a:pt x="69" y="1598"/>
                    </a:cubicBezTo>
                    <a:cubicBezTo>
                      <a:pt x="0" y="1849"/>
                      <a:pt x="0" y="2123"/>
                      <a:pt x="92" y="2351"/>
                    </a:cubicBezTo>
                    <a:cubicBezTo>
                      <a:pt x="183" y="2123"/>
                      <a:pt x="297" y="1917"/>
                      <a:pt x="388" y="1735"/>
                    </a:cubicBezTo>
                    <a:cubicBezTo>
                      <a:pt x="502" y="1552"/>
                      <a:pt x="639" y="1370"/>
                      <a:pt x="754" y="1187"/>
                    </a:cubicBezTo>
                    <a:cubicBezTo>
                      <a:pt x="1005" y="822"/>
                      <a:pt x="1256" y="457"/>
                      <a:pt x="1484" y="0"/>
                    </a:cubicBezTo>
                    <a:close/>
                  </a:path>
                </a:pathLst>
              </a:custGeom>
              <a:solidFill>
                <a:srgbClr val="DC9E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773;p41">
                <a:extLst>
                  <a:ext uri="{FF2B5EF4-FFF2-40B4-BE49-F238E27FC236}">
                    <a16:creationId xmlns:a16="http://schemas.microsoft.com/office/drawing/2014/main" id="{B2964948-E87C-EC3F-8FFC-78CC200F30DD}"/>
                  </a:ext>
                </a:extLst>
              </p:cNvPr>
              <p:cNvSpPr/>
              <p:nvPr/>
            </p:nvSpPr>
            <p:spPr>
              <a:xfrm>
                <a:off x="2031050" y="2342350"/>
                <a:ext cx="102725" cy="44975"/>
              </a:xfrm>
              <a:custGeom>
                <a:avLst/>
                <a:gdLst/>
                <a:ahLst/>
                <a:cxnLst/>
                <a:rect l="l" t="t" r="r" b="b"/>
                <a:pathLst>
                  <a:path w="4109" h="1799" extrusionOk="0">
                    <a:moveTo>
                      <a:pt x="1173" y="1"/>
                    </a:moveTo>
                    <a:cubicBezTo>
                      <a:pt x="594" y="1"/>
                      <a:pt x="173" y="152"/>
                      <a:pt x="114" y="417"/>
                    </a:cubicBezTo>
                    <a:cubicBezTo>
                      <a:pt x="0" y="851"/>
                      <a:pt x="799" y="1399"/>
                      <a:pt x="1872" y="1672"/>
                    </a:cubicBezTo>
                    <a:cubicBezTo>
                      <a:pt x="2237" y="1758"/>
                      <a:pt x="2589" y="1798"/>
                      <a:pt x="2898" y="1798"/>
                    </a:cubicBezTo>
                    <a:cubicBezTo>
                      <a:pt x="3497" y="1798"/>
                      <a:pt x="3934" y="1647"/>
                      <a:pt x="3995" y="1376"/>
                    </a:cubicBezTo>
                    <a:cubicBezTo>
                      <a:pt x="4109" y="942"/>
                      <a:pt x="3310" y="394"/>
                      <a:pt x="2237" y="143"/>
                    </a:cubicBezTo>
                    <a:cubicBezTo>
                      <a:pt x="1857" y="46"/>
                      <a:pt x="1491" y="1"/>
                      <a:pt x="117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3774;p41">
                <a:extLst>
                  <a:ext uri="{FF2B5EF4-FFF2-40B4-BE49-F238E27FC236}">
                    <a16:creationId xmlns:a16="http://schemas.microsoft.com/office/drawing/2014/main" id="{C2CEEDE0-190E-1758-9ABB-1F1DDD10446C}"/>
                  </a:ext>
                </a:extLst>
              </p:cNvPr>
              <p:cNvSpPr/>
              <p:nvPr/>
            </p:nvSpPr>
            <p:spPr>
              <a:xfrm>
                <a:off x="2339750" y="2348750"/>
                <a:ext cx="60525" cy="26325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1053" extrusionOk="0">
                    <a:moveTo>
                      <a:pt x="1701" y="0"/>
                    </a:moveTo>
                    <a:cubicBezTo>
                      <a:pt x="1520" y="0"/>
                      <a:pt x="1313" y="23"/>
                      <a:pt x="1096" y="70"/>
                    </a:cubicBezTo>
                    <a:cubicBezTo>
                      <a:pt x="457" y="230"/>
                      <a:pt x="1" y="549"/>
                      <a:pt x="69" y="800"/>
                    </a:cubicBezTo>
                    <a:cubicBezTo>
                      <a:pt x="99" y="966"/>
                      <a:pt x="358" y="1052"/>
                      <a:pt x="715" y="1052"/>
                    </a:cubicBezTo>
                    <a:cubicBezTo>
                      <a:pt x="898" y="1052"/>
                      <a:pt x="1107" y="1029"/>
                      <a:pt x="1324" y="983"/>
                    </a:cubicBezTo>
                    <a:cubicBezTo>
                      <a:pt x="1941" y="823"/>
                      <a:pt x="2420" y="503"/>
                      <a:pt x="2352" y="252"/>
                    </a:cubicBezTo>
                    <a:cubicBezTo>
                      <a:pt x="2306" y="87"/>
                      <a:pt x="2052" y="0"/>
                      <a:pt x="17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3775;p41">
                <a:extLst>
                  <a:ext uri="{FF2B5EF4-FFF2-40B4-BE49-F238E27FC236}">
                    <a16:creationId xmlns:a16="http://schemas.microsoft.com/office/drawing/2014/main" id="{9B43B207-5C99-3919-08C5-0906748D987D}"/>
                  </a:ext>
                </a:extLst>
              </p:cNvPr>
              <p:cNvSpPr/>
              <p:nvPr/>
            </p:nvSpPr>
            <p:spPr>
              <a:xfrm>
                <a:off x="2011075" y="2439500"/>
                <a:ext cx="29125" cy="132400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5296" extrusionOk="0">
                    <a:moveTo>
                      <a:pt x="274" y="1"/>
                    </a:moveTo>
                    <a:cubicBezTo>
                      <a:pt x="92" y="1438"/>
                      <a:pt x="0" y="2854"/>
                      <a:pt x="46" y="4314"/>
                    </a:cubicBezTo>
                    <a:cubicBezTo>
                      <a:pt x="46" y="4337"/>
                      <a:pt x="46" y="4383"/>
                      <a:pt x="46" y="4406"/>
                    </a:cubicBezTo>
                    <a:cubicBezTo>
                      <a:pt x="69" y="4748"/>
                      <a:pt x="137" y="5273"/>
                      <a:pt x="571" y="5296"/>
                    </a:cubicBezTo>
                    <a:cubicBezTo>
                      <a:pt x="822" y="5296"/>
                      <a:pt x="1027" y="5091"/>
                      <a:pt x="1096" y="4839"/>
                    </a:cubicBezTo>
                    <a:cubicBezTo>
                      <a:pt x="1164" y="4611"/>
                      <a:pt x="1119" y="4360"/>
                      <a:pt x="1073" y="4109"/>
                    </a:cubicBezTo>
                    <a:cubicBezTo>
                      <a:pt x="799" y="2740"/>
                      <a:pt x="525" y="1370"/>
                      <a:pt x="27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3776;p41">
                <a:extLst>
                  <a:ext uri="{FF2B5EF4-FFF2-40B4-BE49-F238E27FC236}">
                    <a16:creationId xmlns:a16="http://schemas.microsoft.com/office/drawing/2014/main" id="{28130FE2-2AE2-0A47-3F87-82C024A50268}"/>
                  </a:ext>
                </a:extLst>
              </p:cNvPr>
              <p:cNvSpPr/>
              <p:nvPr/>
            </p:nvSpPr>
            <p:spPr>
              <a:xfrm>
                <a:off x="1989375" y="2355050"/>
                <a:ext cx="14875" cy="66225"/>
              </a:xfrm>
              <a:custGeom>
                <a:avLst/>
                <a:gdLst/>
                <a:ahLst/>
                <a:cxnLst/>
                <a:rect l="l" t="t" r="r" b="b"/>
                <a:pathLst>
                  <a:path w="595" h="2649" extrusionOk="0">
                    <a:moveTo>
                      <a:pt x="161" y="0"/>
                    </a:moveTo>
                    <a:cubicBezTo>
                      <a:pt x="69" y="731"/>
                      <a:pt x="1" y="1438"/>
                      <a:pt x="47" y="2169"/>
                    </a:cubicBezTo>
                    <a:cubicBezTo>
                      <a:pt x="47" y="2169"/>
                      <a:pt x="47" y="2192"/>
                      <a:pt x="47" y="2214"/>
                    </a:cubicBezTo>
                    <a:cubicBezTo>
                      <a:pt x="47" y="2374"/>
                      <a:pt x="69" y="2648"/>
                      <a:pt x="298" y="2648"/>
                    </a:cubicBezTo>
                    <a:cubicBezTo>
                      <a:pt x="435" y="2648"/>
                      <a:pt x="526" y="2557"/>
                      <a:pt x="549" y="2420"/>
                    </a:cubicBezTo>
                    <a:cubicBezTo>
                      <a:pt x="594" y="2306"/>
                      <a:pt x="571" y="2192"/>
                      <a:pt x="549" y="2055"/>
                    </a:cubicBezTo>
                    <a:cubicBezTo>
                      <a:pt x="412" y="1370"/>
                      <a:pt x="275" y="685"/>
                      <a:pt x="1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92CD85B-E0E6-6015-A081-E7F77DA1DA83}"/>
              </a:ext>
            </a:extLst>
          </p:cNvPr>
          <p:cNvGrpSpPr/>
          <p:nvPr/>
        </p:nvGrpSpPr>
        <p:grpSpPr>
          <a:xfrm>
            <a:off x="6597053" y="11249495"/>
            <a:ext cx="1876710" cy="1765573"/>
            <a:chOff x="7786200" y="1092600"/>
            <a:chExt cx="900600" cy="900600"/>
          </a:xfrm>
        </p:grpSpPr>
        <p:sp>
          <p:nvSpPr>
            <p:cNvPr id="57" name="Google Shape;3723;p41">
              <a:extLst>
                <a:ext uri="{FF2B5EF4-FFF2-40B4-BE49-F238E27FC236}">
                  <a16:creationId xmlns:a16="http://schemas.microsoft.com/office/drawing/2014/main" id="{ADA36269-40E7-F19A-0A44-99AF766E44D7}"/>
                </a:ext>
              </a:extLst>
            </p:cNvPr>
            <p:cNvSpPr/>
            <p:nvPr/>
          </p:nvSpPr>
          <p:spPr>
            <a:xfrm flipH="1">
              <a:off x="7786200" y="1092600"/>
              <a:ext cx="900600" cy="9006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" name="Google Shape;3820;p41">
              <a:extLst>
                <a:ext uri="{FF2B5EF4-FFF2-40B4-BE49-F238E27FC236}">
                  <a16:creationId xmlns:a16="http://schemas.microsoft.com/office/drawing/2014/main" id="{F51ADFB0-F06C-56D5-7C8F-CCD30C7DCB74}"/>
                </a:ext>
              </a:extLst>
            </p:cNvPr>
            <p:cNvGrpSpPr/>
            <p:nvPr/>
          </p:nvGrpSpPr>
          <p:grpSpPr>
            <a:xfrm>
              <a:off x="7828044" y="1236289"/>
              <a:ext cx="816722" cy="613417"/>
              <a:chOff x="1679525" y="3772500"/>
              <a:chExt cx="910200" cy="683625"/>
            </a:xfrm>
          </p:grpSpPr>
          <p:sp>
            <p:nvSpPr>
              <p:cNvPr id="59" name="Google Shape;3821;p41">
                <a:extLst>
                  <a:ext uri="{FF2B5EF4-FFF2-40B4-BE49-F238E27FC236}">
                    <a16:creationId xmlns:a16="http://schemas.microsoft.com/office/drawing/2014/main" id="{7E29592D-3B3C-324A-7970-99D8D0F89379}"/>
                  </a:ext>
                </a:extLst>
              </p:cNvPr>
              <p:cNvSpPr/>
              <p:nvPr/>
            </p:nvSpPr>
            <p:spPr>
              <a:xfrm>
                <a:off x="2427625" y="4080625"/>
                <a:ext cx="240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960" h="1" fill="none" extrusionOk="0">
                    <a:moveTo>
                      <a:pt x="1" y="1"/>
                    </a:moveTo>
                    <a:lnTo>
                      <a:pt x="959" y="1"/>
                    </a:lnTo>
                  </a:path>
                </a:pathLst>
              </a:custGeom>
              <a:noFill/>
              <a:ln w="9700" cap="rnd" cmpd="sng">
                <a:solidFill>
                  <a:srgbClr val="20574F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3822;p41">
                <a:extLst>
                  <a:ext uri="{FF2B5EF4-FFF2-40B4-BE49-F238E27FC236}">
                    <a16:creationId xmlns:a16="http://schemas.microsoft.com/office/drawing/2014/main" id="{47EE2E05-228D-D29C-E3A1-EE7513D2AD73}"/>
                  </a:ext>
                </a:extLst>
              </p:cNvPr>
              <p:cNvSpPr/>
              <p:nvPr/>
            </p:nvSpPr>
            <p:spPr>
              <a:xfrm>
                <a:off x="1679525" y="3855675"/>
                <a:ext cx="795400" cy="537300"/>
              </a:xfrm>
              <a:custGeom>
                <a:avLst/>
                <a:gdLst/>
                <a:ahLst/>
                <a:cxnLst/>
                <a:rect l="l" t="t" r="r" b="b"/>
                <a:pathLst>
                  <a:path w="31816" h="21492" extrusionOk="0">
                    <a:moveTo>
                      <a:pt x="15956" y="0"/>
                    </a:moveTo>
                    <a:cubicBezTo>
                      <a:pt x="15766" y="0"/>
                      <a:pt x="15579" y="48"/>
                      <a:pt x="15408" y="143"/>
                    </a:cubicBezTo>
                    <a:lnTo>
                      <a:pt x="9565" y="3293"/>
                    </a:lnTo>
                    <a:lnTo>
                      <a:pt x="594" y="97"/>
                    </a:lnTo>
                    <a:cubicBezTo>
                      <a:pt x="69" y="2288"/>
                      <a:pt x="1" y="4594"/>
                      <a:pt x="297" y="6831"/>
                    </a:cubicBezTo>
                    <a:cubicBezTo>
                      <a:pt x="503" y="8451"/>
                      <a:pt x="914" y="10026"/>
                      <a:pt x="1484" y="11533"/>
                    </a:cubicBezTo>
                    <a:lnTo>
                      <a:pt x="5661" y="12491"/>
                    </a:lnTo>
                    <a:lnTo>
                      <a:pt x="6985" y="13838"/>
                    </a:lnTo>
                    <a:lnTo>
                      <a:pt x="20886" y="21347"/>
                    </a:lnTo>
                    <a:cubicBezTo>
                      <a:pt x="21245" y="21448"/>
                      <a:pt x="21553" y="21492"/>
                      <a:pt x="21819" y="21492"/>
                    </a:cubicBezTo>
                    <a:cubicBezTo>
                      <a:pt x="23476" y="21492"/>
                      <a:pt x="23442" y="19795"/>
                      <a:pt x="23442" y="19795"/>
                    </a:cubicBezTo>
                    <a:lnTo>
                      <a:pt x="23442" y="19795"/>
                    </a:lnTo>
                    <a:cubicBezTo>
                      <a:pt x="23641" y="19832"/>
                      <a:pt x="23828" y="19848"/>
                      <a:pt x="24003" y="19848"/>
                    </a:cubicBezTo>
                    <a:cubicBezTo>
                      <a:pt x="25922" y="19848"/>
                      <a:pt x="26478" y="17855"/>
                      <a:pt x="26478" y="17855"/>
                    </a:cubicBezTo>
                    <a:cubicBezTo>
                      <a:pt x="26566" y="17860"/>
                      <a:pt x="26650" y="17863"/>
                      <a:pt x="26731" y="17863"/>
                    </a:cubicBezTo>
                    <a:cubicBezTo>
                      <a:pt x="29141" y="17863"/>
                      <a:pt x="28692" y="15641"/>
                      <a:pt x="28692" y="15641"/>
                    </a:cubicBezTo>
                    <a:lnTo>
                      <a:pt x="25656" y="12103"/>
                    </a:lnTo>
                    <a:lnTo>
                      <a:pt x="25474" y="10916"/>
                    </a:lnTo>
                    <a:lnTo>
                      <a:pt x="28829" y="13587"/>
                    </a:lnTo>
                    <a:lnTo>
                      <a:pt x="29719" y="14431"/>
                    </a:lnTo>
                    <a:cubicBezTo>
                      <a:pt x="29804" y="14438"/>
                      <a:pt x="29886" y="14441"/>
                      <a:pt x="29964" y="14441"/>
                    </a:cubicBezTo>
                    <a:cubicBezTo>
                      <a:pt x="31816" y="14441"/>
                      <a:pt x="31774" y="12697"/>
                      <a:pt x="31774" y="12697"/>
                    </a:cubicBezTo>
                    <a:lnTo>
                      <a:pt x="30176" y="10095"/>
                    </a:lnTo>
                    <a:lnTo>
                      <a:pt x="25314" y="6420"/>
                    </a:lnTo>
                    <a:lnTo>
                      <a:pt x="21822" y="5050"/>
                    </a:lnTo>
                    <a:lnTo>
                      <a:pt x="20110" y="2517"/>
                    </a:lnTo>
                    <a:lnTo>
                      <a:pt x="18398" y="554"/>
                    </a:lnTo>
                    <a:cubicBezTo>
                      <a:pt x="18192" y="325"/>
                      <a:pt x="17941" y="188"/>
                      <a:pt x="17645" y="166"/>
                    </a:cubicBezTo>
                    <a:lnTo>
                      <a:pt x="16070" y="6"/>
                    </a:lnTo>
                    <a:cubicBezTo>
                      <a:pt x="16032" y="2"/>
                      <a:pt x="15994" y="0"/>
                      <a:pt x="15956" y="0"/>
                    </a:cubicBezTo>
                    <a:close/>
                  </a:path>
                </a:pathLst>
              </a:custGeom>
              <a:solidFill>
                <a:srgbClr val="FEE4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3823;p41">
                <a:extLst>
                  <a:ext uri="{FF2B5EF4-FFF2-40B4-BE49-F238E27FC236}">
                    <a16:creationId xmlns:a16="http://schemas.microsoft.com/office/drawing/2014/main" id="{081AD598-A4CE-8569-9A4B-94B8DED45EB9}"/>
                  </a:ext>
                </a:extLst>
              </p:cNvPr>
              <p:cNvSpPr/>
              <p:nvPr/>
            </p:nvSpPr>
            <p:spPr>
              <a:xfrm>
                <a:off x="2121200" y="3832400"/>
                <a:ext cx="468525" cy="330425"/>
              </a:xfrm>
              <a:custGeom>
                <a:avLst/>
                <a:gdLst/>
                <a:ahLst/>
                <a:cxnLst/>
                <a:rect l="l" t="t" r="r" b="b"/>
                <a:pathLst>
                  <a:path w="18741" h="13217" extrusionOk="0">
                    <a:moveTo>
                      <a:pt x="11984" y="1"/>
                    </a:moveTo>
                    <a:lnTo>
                      <a:pt x="10797" y="1370"/>
                    </a:lnTo>
                    <a:lnTo>
                      <a:pt x="9176" y="1165"/>
                    </a:lnTo>
                    <a:lnTo>
                      <a:pt x="4246" y="1644"/>
                    </a:lnTo>
                    <a:lnTo>
                      <a:pt x="366" y="5525"/>
                    </a:lnTo>
                    <a:cubicBezTo>
                      <a:pt x="69" y="5799"/>
                      <a:pt x="1" y="6232"/>
                      <a:pt x="137" y="6620"/>
                    </a:cubicBezTo>
                    <a:cubicBezTo>
                      <a:pt x="640" y="7899"/>
                      <a:pt x="1735" y="10843"/>
                      <a:pt x="1918" y="12007"/>
                    </a:cubicBezTo>
                    <a:cubicBezTo>
                      <a:pt x="1918" y="12007"/>
                      <a:pt x="2088" y="12053"/>
                      <a:pt x="2343" y="12053"/>
                    </a:cubicBezTo>
                    <a:cubicBezTo>
                      <a:pt x="3215" y="12053"/>
                      <a:pt x="5077" y="11521"/>
                      <a:pt x="4566" y="6826"/>
                    </a:cubicBezTo>
                    <a:lnTo>
                      <a:pt x="5136" y="6369"/>
                    </a:lnTo>
                    <a:lnTo>
                      <a:pt x="7647" y="7351"/>
                    </a:lnTo>
                    <a:lnTo>
                      <a:pt x="12509" y="11026"/>
                    </a:lnTo>
                    <a:lnTo>
                      <a:pt x="13855" y="13217"/>
                    </a:lnTo>
                    <a:lnTo>
                      <a:pt x="15385" y="11140"/>
                    </a:lnTo>
                    <a:lnTo>
                      <a:pt x="18717" y="9040"/>
                    </a:lnTo>
                    <a:cubicBezTo>
                      <a:pt x="18740" y="8560"/>
                      <a:pt x="18740" y="8081"/>
                      <a:pt x="18717" y="7602"/>
                    </a:cubicBezTo>
                    <a:cubicBezTo>
                      <a:pt x="18466" y="4589"/>
                      <a:pt x="16709" y="1553"/>
                      <a:pt x="13878" y="480"/>
                    </a:cubicBezTo>
                    <a:cubicBezTo>
                      <a:pt x="13262" y="252"/>
                      <a:pt x="12623" y="115"/>
                      <a:pt x="11984" y="1"/>
                    </a:cubicBezTo>
                    <a:close/>
                  </a:path>
                </a:pathLst>
              </a:custGeom>
              <a:solidFill>
                <a:srgbClr val="EABF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3824;p41">
                <a:extLst>
                  <a:ext uri="{FF2B5EF4-FFF2-40B4-BE49-F238E27FC236}">
                    <a16:creationId xmlns:a16="http://schemas.microsoft.com/office/drawing/2014/main" id="{ED541E01-634E-7E4F-FA9B-5F4A7CD44C70}"/>
                  </a:ext>
                </a:extLst>
              </p:cNvPr>
              <p:cNvSpPr/>
              <p:nvPr/>
            </p:nvSpPr>
            <p:spPr>
              <a:xfrm>
                <a:off x="1868400" y="4209600"/>
                <a:ext cx="114150" cy="82775"/>
              </a:xfrm>
              <a:custGeom>
                <a:avLst/>
                <a:gdLst/>
                <a:ahLst/>
                <a:cxnLst/>
                <a:rect l="l" t="t" r="r" b="b"/>
                <a:pathLst>
                  <a:path w="4566" h="3311" extrusionOk="0">
                    <a:moveTo>
                      <a:pt x="1" y="0"/>
                    </a:moveTo>
                    <a:lnTo>
                      <a:pt x="252" y="2511"/>
                    </a:lnTo>
                    <a:lnTo>
                      <a:pt x="1393" y="3310"/>
                    </a:lnTo>
                    <a:lnTo>
                      <a:pt x="3744" y="2945"/>
                    </a:lnTo>
                    <a:cubicBezTo>
                      <a:pt x="3744" y="2945"/>
                      <a:pt x="4566" y="2397"/>
                      <a:pt x="3630" y="1096"/>
                    </a:cubicBezTo>
                    <a:cubicBezTo>
                      <a:pt x="3094" y="332"/>
                      <a:pt x="2092" y="174"/>
                      <a:pt x="1357" y="174"/>
                    </a:cubicBezTo>
                    <a:cubicBezTo>
                      <a:pt x="842" y="174"/>
                      <a:pt x="457" y="252"/>
                      <a:pt x="457" y="25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BF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3825;p41">
                <a:extLst>
                  <a:ext uri="{FF2B5EF4-FFF2-40B4-BE49-F238E27FC236}">
                    <a16:creationId xmlns:a16="http://schemas.microsoft.com/office/drawing/2014/main" id="{68D548CD-B52B-47FF-9E13-8E6B4DFAC515}"/>
                  </a:ext>
                </a:extLst>
              </p:cNvPr>
              <p:cNvSpPr/>
              <p:nvPr/>
            </p:nvSpPr>
            <p:spPr>
              <a:xfrm>
                <a:off x="1932325" y="4219775"/>
                <a:ext cx="232275" cy="114250"/>
              </a:xfrm>
              <a:custGeom>
                <a:avLst/>
                <a:gdLst/>
                <a:ahLst/>
                <a:cxnLst/>
                <a:rect l="l" t="t" r="r" b="b"/>
                <a:pathLst>
                  <a:path w="9291" h="4570" extrusionOk="0">
                    <a:moveTo>
                      <a:pt x="7083" y="1"/>
                    </a:moveTo>
                    <a:cubicBezTo>
                      <a:pt x="6600" y="1"/>
                      <a:pt x="6209" y="73"/>
                      <a:pt x="6209" y="73"/>
                    </a:cubicBezTo>
                    <a:lnTo>
                      <a:pt x="3538" y="1693"/>
                    </a:lnTo>
                    <a:lnTo>
                      <a:pt x="1530" y="1785"/>
                    </a:lnTo>
                    <a:lnTo>
                      <a:pt x="1187" y="2538"/>
                    </a:lnTo>
                    <a:lnTo>
                      <a:pt x="0" y="2721"/>
                    </a:lnTo>
                    <a:lnTo>
                      <a:pt x="0" y="3451"/>
                    </a:lnTo>
                    <a:lnTo>
                      <a:pt x="1027" y="4569"/>
                    </a:lnTo>
                    <a:lnTo>
                      <a:pt x="5296" y="4569"/>
                    </a:lnTo>
                    <a:lnTo>
                      <a:pt x="8788" y="2241"/>
                    </a:lnTo>
                    <a:cubicBezTo>
                      <a:pt x="8788" y="2241"/>
                      <a:pt x="9290" y="1168"/>
                      <a:pt x="8628" y="461"/>
                    </a:cubicBezTo>
                    <a:cubicBezTo>
                      <a:pt x="8269" y="89"/>
                      <a:pt x="7619" y="1"/>
                      <a:pt x="7083" y="1"/>
                    </a:cubicBezTo>
                    <a:close/>
                  </a:path>
                </a:pathLst>
              </a:custGeom>
              <a:solidFill>
                <a:srgbClr val="EABF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3826;p41">
                <a:extLst>
                  <a:ext uri="{FF2B5EF4-FFF2-40B4-BE49-F238E27FC236}">
                    <a16:creationId xmlns:a16="http://schemas.microsoft.com/office/drawing/2014/main" id="{E77F0B97-4923-6243-AB17-39D37CDE810D}"/>
                  </a:ext>
                </a:extLst>
              </p:cNvPr>
              <p:cNvSpPr/>
              <p:nvPr/>
            </p:nvSpPr>
            <p:spPr>
              <a:xfrm>
                <a:off x="2013350" y="4263675"/>
                <a:ext cx="218000" cy="117700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4708" extrusionOk="0">
                    <a:moveTo>
                      <a:pt x="6778" y="0"/>
                    </a:moveTo>
                    <a:cubicBezTo>
                      <a:pt x="6127" y="0"/>
                      <a:pt x="5547" y="485"/>
                      <a:pt x="5547" y="485"/>
                    </a:cubicBezTo>
                    <a:lnTo>
                      <a:pt x="2055" y="2813"/>
                    </a:lnTo>
                    <a:lnTo>
                      <a:pt x="1" y="2813"/>
                    </a:lnTo>
                    <a:lnTo>
                      <a:pt x="1393" y="4320"/>
                    </a:lnTo>
                    <a:lnTo>
                      <a:pt x="3744" y="4708"/>
                    </a:lnTo>
                    <a:lnTo>
                      <a:pt x="7830" y="2654"/>
                    </a:lnTo>
                    <a:cubicBezTo>
                      <a:pt x="7830" y="2654"/>
                      <a:pt x="8720" y="1878"/>
                      <a:pt x="7830" y="599"/>
                    </a:cubicBezTo>
                    <a:cubicBezTo>
                      <a:pt x="7514" y="146"/>
                      <a:pt x="7136" y="0"/>
                      <a:pt x="6778" y="0"/>
                    </a:cubicBezTo>
                    <a:close/>
                  </a:path>
                </a:pathLst>
              </a:custGeom>
              <a:solidFill>
                <a:srgbClr val="EABF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3827;p41">
                <a:extLst>
                  <a:ext uri="{FF2B5EF4-FFF2-40B4-BE49-F238E27FC236}">
                    <a16:creationId xmlns:a16="http://schemas.microsoft.com/office/drawing/2014/main" id="{CDDF5A0C-97DD-DA92-A1BD-0E6156E025AF}"/>
                  </a:ext>
                </a:extLst>
              </p:cNvPr>
              <p:cNvSpPr/>
              <p:nvPr/>
            </p:nvSpPr>
            <p:spPr>
              <a:xfrm>
                <a:off x="2110925" y="4330000"/>
                <a:ext cx="119300" cy="77625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3105" extrusionOk="0">
                    <a:moveTo>
                      <a:pt x="3927" y="1"/>
                    </a:moveTo>
                    <a:lnTo>
                      <a:pt x="1" y="1964"/>
                    </a:lnTo>
                    <a:lnTo>
                      <a:pt x="982" y="2877"/>
                    </a:lnTo>
                    <a:lnTo>
                      <a:pt x="2260" y="3105"/>
                    </a:lnTo>
                    <a:cubicBezTo>
                      <a:pt x="2260" y="3105"/>
                      <a:pt x="3858" y="2420"/>
                      <a:pt x="4315" y="1644"/>
                    </a:cubicBezTo>
                    <a:cubicBezTo>
                      <a:pt x="4771" y="891"/>
                      <a:pt x="3927" y="1"/>
                      <a:pt x="3927" y="1"/>
                    </a:cubicBezTo>
                    <a:close/>
                  </a:path>
                </a:pathLst>
              </a:custGeom>
              <a:solidFill>
                <a:srgbClr val="EABF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3828;p41">
                <a:extLst>
                  <a:ext uri="{FF2B5EF4-FFF2-40B4-BE49-F238E27FC236}">
                    <a16:creationId xmlns:a16="http://schemas.microsoft.com/office/drawing/2014/main" id="{8AD100F3-90BA-D38A-F798-39FC382AC88B}"/>
                  </a:ext>
                </a:extLst>
              </p:cNvPr>
              <p:cNvSpPr/>
              <p:nvPr/>
            </p:nvSpPr>
            <p:spPr>
              <a:xfrm>
                <a:off x="2261000" y="4214175"/>
                <a:ext cx="104450" cy="88100"/>
              </a:xfrm>
              <a:custGeom>
                <a:avLst/>
                <a:gdLst/>
                <a:ahLst/>
                <a:cxnLst/>
                <a:rect l="l" t="t" r="r" b="b"/>
                <a:pathLst>
                  <a:path w="4178" h="3524" extrusionOk="0">
                    <a:moveTo>
                      <a:pt x="412" y="0"/>
                    </a:moveTo>
                    <a:lnTo>
                      <a:pt x="1" y="479"/>
                    </a:lnTo>
                    <a:lnTo>
                      <a:pt x="3242" y="3515"/>
                    </a:lnTo>
                    <a:cubicBezTo>
                      <a:pt x="3333" y="3521"/>
                      <a:pt x="3420" y="3524"/>
                      <a:pt x="3504" y="3524"/>
                    </a:cubicBezTo>
                    <a:cubicBezTo>
                      <a:pt x="3754" y="3524"/>
                      <a:pt x="3972" y="3498"/>
                      <a:pt x="4178" y="3447"/>
                    </a:cubicBezTo>
                    <a:cubicBezTo>
                      <a:pt x="2922" y="3150"/>
                      <a:pt x="412" y="0"/>
                      <a:pt x="41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3829;p41">
                <a:extLst>
                  <a:ext uri="{FF2B5EF4-FFF2-40B4-BE49-F238E27FC236}">
                    <a16:creationId xmlns:a16="http://schemas.microsoft.com/office/drawing/2014/main" id="{92BD57A0-6DE5-011D-C60C-DB81838A5462}"/>
                  </a:ext>
                </a:extLst>
              </p:cNvPr>
              <p:cNvSpPr/>
              <p:nvPr/>
            </p:nvSpPr>
            <p:spPr>
              <a:xfrm>
                <a:off x="2316350" y="4107450"/>
                <a:ext cx="142700" cy="109225"/>
              </a:xfrm>
              <a:custGeom>
                <a:avLst/>
                <a:gdLst/>
                <a:ahLst/>
                <a:cxnLst/>
                <a:rect l="l" t="t" r="r" b="b"/>
                <a:pathLst>
                  <a:path w="5708" h="4369" extrusionOk="0">
                    <a:moveTo>
                      <a:pt x="1" y="1"/>
                    </a:moveTo>
                    <a:lnTo>
                      <a:pt x="1" y="845"/>
                    </a:lnTo>
                    <a:lnTo>
                      <a:pt x="3356" y="3516"/>
                    </a:lnTo>
                    <a:lnTo>
                      <a:pt x="4246" y="4360"/>
                    </a:lnTo>
                    <a:cubicBezTo>
                      <a:pt x="4327" y="4366"/>
                      <a:pt x="4405" y="4368"/>
                      <a:pt x="4480" y="4368"/>
                    </a:cubicBezTo>
                    <a:cubicBezTo>
                      <a:pt x="5057" y="4368"/>
                      <a:pt x="5444" y="4217"/>
                      <a:pt x="5707" y="3995"/>
                    </a:cubicBezTo>
                    <a:lnTo>
                      <a:pt x="5707" y="3995"/>
                    </a:lnTo>
                    <a:cubicBezTo>
                      <a:pt x="5563" y="4051"/>
                      <a:pt x="5419" y="4076"/>
                      <a:pt x="5280" y="4076"/>
                    </a:cubicBezTo>
                    <a:cubicBezTo>
                      <a:pt x="4340" y="4076"/>
                      <a:pt x="3562" y="2968"/>
                      <a:pt x="3562" y="2968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3830;p41">
                <a:extLst>
                  <a:ext uri="{FF2B5EF4-FFF2-40B4-BE49-F238E27FC236}">
                    <a16:creationId xmlns:a16="http://schemas.microsoft.com/office/drawing/2014/main" id="{ACB78206-6169-BAE0-267A-6A64699D320C}"/>
                  </a:ext>
                </a:extLst>
              </p:cNvPr>
              <p:cNvSpPr/>
              <p:nvPr/>
            </p:nvSpPr>
            <p:spPr>
              <a:xfrm>
                <a:off x="2216500" y="4281500"/>
                <a:ext cx="66225" cy="70425"/>
              </a:xfrm>
              <a:custGeom>
                <a:avLst/>
                <a:gdLst/>
                <a:ahLst/>
                <a:cxnLst/>
                <a:rect l="l" t="t" r="r" b="b"/>
                <a:pathLst>
                  <a:path w="2649" h="2817" extrusionOk="0">
                    <a:moveTo>
                      <a:pt x="229" y="0"/>
                    </a:moveTo>
                    <a:lnTo>
                      <a:pt x="0" y="434"/>
                    </a:lnTo>
                    <a:lnTo>
                      <a:pt x="1963" y="2762"/>
                    </a:lnTo>
                    <a:cubicBezTo>
                      <a:pt x="2147" y="2796"/>
                      <a:pt x="2319" y="2817"/>
                      <a:pt x="2478" y="2817"/>
                    </a:cubicBezTo>
                    <a:cubicBezTo>
                      <a:pt x="2536" y="2817"/>
                      <a:pt x="2593" y="2814"/>
                      <a:pt x="2648" y="2808"/>
                    </a:cubicBezTo>
                    <a:cubicBezTo>
                      <a:pt x="2055" y="2420"/>
                      <a:pt x="229" y="0"/>
                      <a:pt x="2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3831;p41">
                <a:extLst>
                  <a:ext uri="{FF2B5EF4-FFF2-40B4-BE49-F238E27FC236}">
                    <a16:creationId xmlns:a16="http://schemas.microsoft.com/office/drawing/2014/main" id="{86E77413-45D7-29D0-3607-F84A54BA365B}"/>
                  </a:ext>
                </a:extLst>
              </p:cNvPr>
              <p:cNvSpPr/>
              <p:nvPr/>
            </p:nvSpPr>
            <p:spPr>
              <a:xfrm>
                <a:off x="2316350" y="4128575"/>
                <a:ext cx="83925" cy="97600"/>
              </a:xfrm>
              <a:custGeom>
                <a:avLst/>
                <a:gdLst/>
                <a:ahLst/>
                <a:cxnLst/>
                <a:rect l="l" t="t" r="r" b="b"/>
                <a:pathLst>
                  <a:path w="3357" h="3904" extrusionOk="0">
                    <a:moveTo>
                      <a:pt x="1" y="0"/>
                    </a:moveTo>
                    <a:lnTo>
                      <a:pt x="183" y="1187"/>
                    </a:lnTo>
                    <a:lnTo>
                      <a:pt x="2512" y="3903"/>
                    </a:lnTo>
                    <a:lnTo>
                      <a:pt x="3356" y="26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BF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3832;p41">
                <a:extLst>
                  <a:ext uri="{FF2B5EF4-FFF2-40B4-BE49-F238E27FC236}">
                    <a16:creationId xmlns:a16="http://schemas.microsoft.com/office/drawing/2014/main" id="{04BB6987-89CA-2D95-A9CA-8A7B58600EF6}"/>
                  </a:ext>
                </a:extLst>
              </p:cNvPr>
              <p:cNvSpPr/>
              <p:nvPr/>
            </p:nvSpPr>
            <p:spPr>
              <a:xfrm>
                <a:off x="2013350" y="4272375"/>
                <a:ext cx="143250" cy="73625"/>
              </a:xfrm>
              <a:custGeom>
                <a:avLst/>
                <a:gdLst/>
                <a:ahLst/>
                <a:cxnLst/>
                <a:rect l="l" t="t" r="r" b="b"/>
                <a:pathLst>
                  <a:path w="5730" h="2945" extrusionOk="0">
                    <a:moveTo>
                      <a:pt x="5730" y="0"/>
                    </a:moveTo>
                    <a:lnTo>
                      <a:pt x="2055" y="2465"/>
                    </a:lnTo>
                    <a:lnTo>
                      <a:pt x="1" y="2465"/>
                    </a:lnTo>
                    <a:lnTo>
                      <a:pt x="434" y="2945"/>
                    </a:lnTo>
                    <a:lnTo>
                      <a:pt x="2192" y="2831"/>
                    </a:lnTo>
                    <a:lnTo>
                      <a:pt x="5730" y="0"/>
                    </a:lnTo>
                    <a:close/>
                  </a:path>
                </a:pathLst>
              </a:custGeom>
              <a:solidFill>
                <a:srgbClr val="DC9E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3833;p41">
                <a:extLst>
                  <a:ext uri="{FF2B5EF4-FFF2-40B4-BE49-F238E27FC236}">
                    <a16:creationId xmlns:a16="http://schemas.microsoft.com/office/drawing/2014/main" id="{A36E5CFE-33EE-0F4D-F848-81142A4FB505}"/>
                  </a:ext>
                </a:extLst>
              </p:cNvPr>
              <p:cNvSpPr/>
              <p:nvPr/>
            </p:nvSpPr>
            <p:spPr>
              <a:xfrm>
                <a:off x="2110925" y="4330000"/>
                <a:ext cx="98175" cy="56525"/>
              </a:xfrm>
              <a:custGeom>
                <a:avLst/>
                <a:gdLst/>
                <a:ahLst/>
                <a:cxnLst/>
                <a:rect l="l" t="t" r="r" b="b"/>
                <a:pathLst>
                  <a:path w="3927" h="2261" extrusionOk="0">
                    <a:moveTo>
                      <a:pt x="3927" y="1"/>
                    </a:moveTo>
                    <a:lnTo>
                      <a:pt x="1" y="1964"/>
                    </a:lnTo>
                    <a:lnTo>
                      <a:pt x="320" y="2260"/>
                    </a:lnTo>
                    <a:lnTo>
                      <a:pt x="3927" y="1"/>
                    </a:lnTo>
                    <a:close/>
                  </a:path>
                </a:pathLst>
              </a:custGeom>
              <a:solidFill>
                <a:srgbClr val="DC9E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3834;p41">
                <a:extLst>
                  <a:ext uri="{FF2B5EF4-FFF2-40B4-BE49-F238E27FC236}">
                    <a16:creationId xmlns:a16="http://schemas.microsoft.com/office/drawing/2014/main" id="{8BCE3D58-225D-D5D0-FF87-68CA9C96E779}"/>
                  </a:ext>
                </a:extLst>
              </p:cNvPr>
              <p:cNvSpPr/>
              <p:nvPr/>
            </p:nvSpPr>
            <p:spPr>
              <a:xfrm>
                <a:off x="1962000" y="4221575"/>
                <a:ext cx="125550" cy="61650"/>
              </a:xfrm>
              <a:custGeom>
                <a:avLst/>
                <a:gdLst/>
                <a:ahLst/>
                <a:cxnLst/>
                <a:rect l="l" t="t" r="r" b="b"/>
                <a:pathLst>
                  <a:path w="5022" h="2466" extrusionOk="0">
                    <a:moveTo>
                      <a:pt x="5022" y="1"/>
                    </a:moveTo>
                    <a:lnTo>
                      <a:pt x="2351" y="1621"/>
                    </a:lnTo>
                    <a:lnTo>
                      <a:pt x="343" y="1713"/>
                    </a:lnTo>
                    <a:lnTo>
                      <a:pt x="0" y="2466"/>
                    </a:lnTo>
                    <a:lnTo>
                      <a:pt x="2214" y="2215"/>
                    </a:lnTo>
                    <a:lnTo>
                      <a:pt x="5022" y="1"/>
                    </a:lnTo>
                    <a:close/>
                  </a:path>
                </a:pathLst>
              </a:custGeom>
              <a:solidFill>
                <a:srgbClr val="DC9E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3835;p41">
                <a:extLst>
                  <a:ext uri="{FF2B5EF4-FFF2-40B4-BE49-F238E27FC236}">
                    <a16:creationId xmlns:a16="http://schemas.microsoft.com/office/drawing/2014/main" id="{A59FE6D2-9E35-5509-1BC4-0372425BD40F}"/>
                  </a:ext>
                </a:extLst>
              </p:cNvPr>
              <p:cNvSpPr/>
              <p:nvPr/>
            </p:nvSpPr>
            <p:spPr>
              <a:xfrm>
                <a:off x="1868400" y="4209600"/>
                <a:ext cx="67950" cy="200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800" extrusionOk="0">
                    <a:moveTo>
                      <a:pt x="1" y="0"/>
                    </a:moveTo>
                    <a:lnTo>
                      <a:pt x="92" y="799"/>
                    </a:lnTo>
                    <a:cubicBezTo>
                      <a:pt x="92" y="799"/>
                      <a:pt x="1042" y="375"/>
                      <a:pt x="2167" y="375"/>
                    </a:cubicBezTo>
                    <a:cubicBezTo>
                      <a:pt x="2347" y="375"/>
                      <a:pt x="2531" y="386"/>
                      <a:pt x="2717" y="411"/>
                    </a:cubicBezTo>
                    <a:cubicBezTo>
                      <a:pt x="2265" y="226"/>
                      <a:pt x="1762" y="176"/>
                      <a:pt x="1346" y="176"/>
                    </a:cubicBezTo>
                    <a:cubicBezTo>
                      <a:pt x="837" y="176"/>
                      <a:pt x="457" y="252"/>
                      <a:pt x="457" y="25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C9E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3836;p41">
                <a:extLst>
                  <a:ext uri="{FF2B5EF4-FFF2-40B4-BE49-F238E27FC236}">
                    <a16:creationId xmlns:a16="http://schemas.microsoft.com/office/drawing/2014/main" id="{CB95A479-BB6A-F675-74C0-3AF50FDF8DA9}"/>
                  </a:ext>
                </a:extLst>
              </p:cNvPr>
              <p:cNvSpPr/>
              <p:nvPr/>
            </p:nvSpPr>
            <p:spPr>
              <a:xfrm>
                <a:off x="2249025" y="3975075"/>
                <a:ext cx="192325" cy="78625"/>
              </a:xfrm>
              <a:custGeom>
                <a:avLst/>
                <a:gdLst/>
                <a:ahLst/>
                <a:cxnLst/>
                <a:rect l="l" t="t" r="r" b="b"/>
                <a:pathLst>
                  <a:path w="7693" h="3145" extrusionOk="0">
                    <a:moveTo>
                      <a:pt x="982" y="0"/>
                    </a:moveTo>
                    <a:lnTo>
                      <a:pt x="0" y="662"/>
                    </a:lnTo>
                    <a:lnTo>
                      <a:pt x="2534" y="1644"/>
                    </a:lnTo>
                    <a:lnTo>
                      <a:pt x="4269" y="2968"/>
                    </a:lnTo>
                    <a:cubicBezTo>
                      <a:pt x="4620" y="3092"/>
                      <a:pt x="4947" y="3144"/>
                      <a:pt x="5248" y="3144"/>
                    </a:cubicBezTo>
                    <a:cubicBezTo>
                      <a:pt x="6824" y="3144"/>
                      <a:pt x="7692" y="1712"/>
                      <a:pt x="7693" y="1712"/>
                    </a:cubicBezTo>
                    <a:lnTo>
                      <a:pt x="7693" y="1712"/>
                    </a:lnTo>
                    <a:cubicBezTo>
                      <a:pt x="7085" y="2074"/>
                      <a:pt x="6448" y="2218"/>
                      <a:pt x="5817" y="2218"/>
                    </a:cubicBezTo>
                    <a:cubicBezTo>
                      <a:pt x="3344" y="2218"/>
                      <a:pt x="982" y="0"/>
                      <a:pt x="982" y="0"/>
                    </a:cubicBezTo>
                    <a:close/>
                  </a:path>
                </a:pathLst>
              </a:custGeom>
              <a:solidFill>
                <a:srgbClr val="DC9E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3837;p41">
                <a:extLst>
                  <a:ext uri="{FF2B5EF4-FFF2-40B4-BE49-F238E27FC236}">
                    <a16:creationId xmlns:a16="http://schemas.microsoft.com/office/drawing/2014/main" id="{D4F2B4D2-8859-33F5-BD56-21DEAAB90426}"/>
                  </a:ext>
                </a:extLst>
              </p:cNvPr>
              <p:cNvSpPr/>
              <p:nvPr/>
            </p:nvSpPr>
            <p:spPr>
              <a:xfrm>
                <a:off x="2316350" y="4128575"/>
                <a:ext cx="60525" cy="48525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1941" extrusionOk="0">
                    <a:moveTo>
                      <a:pt x="1" y="0"/>
                    </a:moveTo>
                    <a:lnTo>
                      <a:pt x="183" y="1187"/>
                    </a:lnTo>
                    <a:lnTo>
                      <a:pt x="617" y="1667"/>
                    </a:lnTo>
                    <a:cubicBezTo>
                      <a:pt x="617" y="1667"/>
                      <a:pt x="819" y="1589"/>
                      <a:pt x="1153" y="1589"/>
                    </a:cubicBezTo>
                    <a:cubicBezTo>
                      <a:pt x="1474" y="1589"/>
                      <a:pt x="1917" y="1661"/>
                      <a:pt x="2420" y="1940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C9E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3838;p41">
                <a:extLst>
                  <a:ext uri="{FF2B5EF4-FFF2-40B4-BE49-F238E27FC236}">
                    <a16:creationId xmlns:a16="http://schemas.microsoft.com/office/drawing/2014/main" id="{53A6AB09-8A20-ACA4-3496-10DB8062D3EF}"/>
                  </a:ext>
                </a:extLst>
              </p:cNvPr>
              <p:cNvSpPr/>
              <p:nvPr/>
            </p:nvSpPr>
            <p:spPr>
              <a:xfrm>
                <a:off x="1807350" y="3772500"/>
                <a:ext cx="684225" cy="683625"/>
              </a:xfrm>
              <a:custGeom>
                <a:avLst/>
                <a:gdLst/>
                <a:ahLst/>
                <a:cxnLst/>
                <a:rect l="l" t="t" r="r" b="b"/>
                <a:pathLst>
                  <a:path w="27369" h="27345" fill="none" extrusionOk="0">
                    <a:moveTo>
                      <a:pt x="27368" y="13673"/>
                    </a:moveTo>
                    <a:cubicBezTo>
                      <a:pt x="27368" y="21228"/>
                      <a:pt x="21251" y="27345"/>
                      <a:pt x="13696" y="27345"/>
                    </a:cubicBezTo>
                    <a:cubicBezTo>
                      <a:pt x="6141" y="27345"/>
                      <a:pt x="1" y="21228"/>
                      <a:pt x="1" y="13673"/>
                    </a:cubicBezTo>
                    <a:cubicBezTo>
                      <a:pt x="1" y="6117"/>
                      <a:pt x="6141" y="0"/>
                      <a:pt x="13696" y="0"/>
                    </a:cubicBezTo>
                    <a:cubicBezTo>
                      <a:pt x="21251" y="0"/>
                      <a:pt x="27368" y="6117"/>
                      <a:pt x="27368" y="13673"/>
                    </a:cubicBezTo>
                    <a:close/>
                  </a:path>
                </a:pathLst>
              </a:custGeom>
              <a:noFill/>
              <a:ln w="28525" cap="flat" cmpd="sng">
                <a:solidFill>
                  <a:schemeClr val="accent5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3839;p41">
                <a:extLst>
                  <a:ext uri="{FF2B5EF4-FFF2-40B4-BE49-F238E27FC236}">
                    <a16:creationId xmlns:a16="http://schemas.microsoft.com/office/drawing/2014/main" id="{07833C0A-340B-1E61-9930-0765EFFC0F98}"/>
                  </a:ext>
                </a:extLst>
              </p:cNvPr>
              <p:cNvSpPr/>
              <p:nvPr/>
            </p:nvSpPr>
            <p:spPr>
              <a:xfrm>
                <a:off x="1928900" y="3894050"/>
                <a:ext cx="482200" cy="481625"/>
              </a:xfrm>
              <a:custGeom>
                <a:avLst/>
                <a:gdLst/>
                <a:ahLst/>
                <a:cxnLst/>
                <a:rect l="l" t="t" r="r" b="b"/>
                <a:pathLst>
                  <a:path w="19288" h="19265" fill="none" extrusionOk="0">
                    <a:moveTo>
                      <a:pt x="0" y="19265"/>
                    </a:moveTo>
                    <a:lnTo>
                      <a:pt x="19288" y="0"/>
                    </a:lnTo>
                  </a:path>
                </a:pathLst>
              </a:custGeom>
              <a:noFill/>
              <a:ln w="28525" cap="flat" cmpd="sng">
                <a:solidFill>
                  <a:schemeClr val="accent5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8E2D80B-79F5-3D57-4B12-FAC1F6A0F7C4}"/>
              </a:ext>
            </a:extLst>
          </p:cNvPr>
          <p:cNvGrpSpPr/>
          <p:nvPr/>
        </p:nvGrpSpPr>
        <p:grpSpPr>
          <a:xfrm>
            <a:off x="11470428" y="11252996"/>
            <a:ext cx="2209284" cy="1915504"/>
            <a:chOff x="5781284" y="2258234"/>
            <a:chExt cx="975241" cy="900600"/>
          </a:xfrm>
        </p:grpSpPr>
        <p:sp>
          <p:nvSpPr>
            <p:cNvPr id="80" name="Google Shape;3727;p41">
              <a:extLst>
                <a:ext uri="{FF2B5EF4-FFF2-40B4-BE49-F238E27FC236}">
                  <a16:creationId xmlns:a16="http://schemas.microsoft.com/office/drawing/2014/main" id="{D667EEC8-78C4-CF4D-93EA-E2A6C65972E2}"/>
                </a:ext>
              </a:extLst>
            </p:cNvPr>
            <p:cNvSpPr/>
            <p:nvPr/>
          </p:nvSpPr>
          <p:spPr>
            <a:xfrm flipH="1">
              <a:off x="5781284" y="2258234"/>
              <a:ext cx="900600" cy="9006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" name="Google Shape;3840;p41">
              <a:extLst>
                <a:ext uri="{FF2B5EF4-FFF2-40B4-BE49-F238E27FC236}">
                  <a16:creationId xmlns:a16="http://schemas.microsoft.com/office/drawing/2014/main" id="{3394F581-EDDD-BF8D-19A7-E3F8594E9D88}"/>
                </a:ext>
              </a:extLst>
            </p:cNvPr>
            <p:cNvGrpSpPr/>
            <p:nvPr/>
          </p:nvGrpSpPr>
          <p:grpSpPr>
            <a:xfrm flipH="1">
              <a:off x="6042575" y="2421832"/>
              <a:ext cx="713950" cy="682059"/>
              <a:chOff x="2791125" y="3645750"/>
              <a:chExt cx="889325" cy="849600"/>
            </a:xfrm>
          </p:grpSpPr>
          <p:sp>
            <p:nvSpPr>
              <p:cNvPr id="82" name="Google Shape;3841;p41">
                <a:extLst>
                  <a:ext uri="{FF2B5EF4-FFF2-40B4-BE49-F238E27FC236}">
                    <a16:creationId xmlns:a16="http://schemas.microsoft.com/office/drawing/2014/main" id="{F4F79D0E-42AA-55AE-9411-328BFFF8C148}"/>
                  </a:ext>
                </a:extLst>
              </p:cNvPr>
              <p:cNvSpPr/>
              <p:nvPr/>
            </p:nvSpPr>
            <p:spPr>
              <a:xfrm>
                <a:off x="3196275" y="4298625"/>
                <a:ext cx="279050" cy="196725"/>
              </a:xfrm>
              <a:custGeom>
                <a:avLst/>
                <a:gdLst/>
                <a:ahLst/>
                <a:cxnLst/>
                <a:rect l="l" t="t" r="r" b="b"/>
                <a:pathLst>
                  <a:path w="11162" h="7869" extrusionOk="0">
                    <a:moveTo>
                      <a:pt x="480" y="0"/>
                    </a:moveTo>
                    <a:lnTo>
                      <a:pt x="0" y="5433"/>
                    </a:lnTo>
                    <a:cubicBezTo>
                      <a:pt x="2633" y="6930"/>
                      <a:pt x="5486" y="7869"/>
                      <a:pt x="8355" y="7869"/>
                    </a:cubicBezTo>
                    <a:cubicBezTo>
                      <a:pt x="9291" y="7869"/>
                      <a:pt x="10229" y="7769"/>
                      <a:pt x="11162" y="7555"/>
                    </a:cubicBezTo>
                    <a:lnTo>
                      <a:pt x="11162" y="0"/>
                    </a:lnTo>
                    <a:close/>
                  </a:path>
                </a:pathLst>
              </a:custGeom>
              <a:solidFill>
                <a:srgbClr val="DC9E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3842;p41">
                <a:extLst>
                  <a:ext uri="{FF2B5EF4-FFF2-40B4-BE49-F238E27FC236}">
                    <a16:creationId xmlns:a16="http://schemas.microsoft.com/office/drawing/2014/main" id="{F8D13904-71D0-18BA-08BA-9A98C26532FE}"/>
                  </a:ext>
                </a:extLst>
              </p:cNvPr>
              <p:cNvSpPr/>
              <p:nvPr/>
            </p:nvSpPr>
            <p:spPr>
              <a:xfrm>
                <a:off x="3202550" y="4298625"/>
                <a:ext cx="272775" cy="165675"/>
              </a:xfrm>
              <a:custGeom>
                <a:avLst/>
                <a:gdLst/>
                <a:ahLst/>
                <a:cxnLst/>
                <a:rect l="l" t="t" r="r" b="b"/>
                <a:pathLst>
                  <a:path w="10911" h="6627" extrusionOk="0">
                    <a:moveTo>
                      <a:pt x="229" y="0"/>
                    </a:moveTo>
                    <a:lnTo>
                      <a:pt x="0" y="2579"/>
                    </a:lnTo>
                    <a:cubicBezTo>
                      <a:pt x="1302" y="4337"/>
                      <a:pt x="3516" y="6300"/>
                      <a:pt x="6962" y="6551"/>
                    </a:cubicBezTo>
                    <a:cubicBezTo>
                      <a:pt x="7569" y="6602"/>
                      <a:pt x="8176" y="6626"/>
                      <a:pt x="8774" y="6626"/>
                    </a:cubicBezTo>
                    <a:cubicBezTo>
                      <a:pt x="9504" y="6626"/>
                      <a:pt x="10221" y="6591"/>
                      <a:pt x="10911" y="6528"/>
                    </a:cubicBezTo>
                    <a:lnTo>
                      <a:pt x="10911" y="0"/>
                    </a:lnTo>
                    <a:close/>
                  </a:path>
                </a:pathLst>
              </a:custGeom>
              <a:solidFill>
                <a:srgbClr val="EABF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3843;p41">
                <a:extLst>
                  <a:ext uri="{FF2B5EF4-FFF2-40B4-BE49-F238E27FC236}">
                    <a16:creationId xmlns:a16="http://schemas.microsoft.com/office/drawing/2014/main" id="{4D6F9371-77A9-DC1F-29B3-7F91A9730DF2}"/>
                  </a:ext>
                </a:extLst>
              </p:cNvPr>
              <p:cNvSpPr/>
              <p:nvPr/>
            </p:nvSpPr>
            <p:spPr>
              <a:xfrm>
                <a:off x="3039925" y="3793175"/>
                <a:ext cx="631150" cy="639025"/>
              </a:xfrm>
              <a:custGeom>
                <a:avLst/>
                <a:gdLst/>
                <a:ahLst/>
                <a:cxnLst/>
                <a:rect l="l" t="t" r="r" b="b"/>
                <a:pathLst>
                  <a:path w="25246" h="25561" extrusionOk="0">
                    <a:moveTo>
                      <a:pt x="14803" y="0"/>
                    </a:moveTo>
                    <a:cubicBezTo>
                      <a:pt x="14435" y="0"/>
                      <a:pt x="14051" y="13"/>
                      <a:pt x="13650" y="41"/>
                    </a:cubicBezTo>
                    <a:cubicBezTo>
                      <a:pt x="4794" y="634"/>
                      <a:pt x="4931" y="10540"/>
                      <a:pt x="4931" y="10540"/>
                    </a:cubicBezTo>
                    <a:cubicBezTo>
                      <a:pt x="4931" y="10540"/>
                      <a:pt x="3904" y="9994"/>
                      <a:pt x="2787" y="9994"/>
                    </a:cubicBezTo>
                    <a:cubicBezTo>
                      <a:pt x="1457" y="9994"/>
                      <a:pt x="0" y="10769"/>
                      <a:pt x="0" y="14170"/>
                    </a:cubicBezTo>
                    <a:cubicBezTo>
                      <a:pt x="0" y="18172"/>
                      <a:pt x="2035" y="18888"/>
                      <a:pt x="3490" y="18888"/>
                    </a:cubicBezTo>
                    <a:cubicBezTo>
                      <a:pt x="4300" y="18888"/>
                      <a:pt x="4931" y="18666"/>
                      <a:pt x="4931" y="18666"/>
                    </a:cubicBezTo>
                    <a:cubicBezTo>
                      <a:pt x="4931" y="18666"/>
                      <a:pt x="7076" y="25012"/>
                      <a:pt x="13467" y="25491"/>
                    </a:cubicBezTo>
                    <a:cubicBezTo>
                      <a:pt x="14067" y="25539"/>
                      <a:pt x="14663" y="25561"/>
                      <a:pt x="15252" y="25561"/>
                    </a:cubicBezTo>
                    <a:cubicBezTo>
                      <a:pt x="17466" y="25561"/>
                      <a:pt x="19570" y="25253"/>
                      <a:pt x="21319" y="24875"/>
                    </a:cubicBezTo>
                    <a:cubicBezTo>
                      <a:pt x="23739" y="24372"/>
                      <a:pt x="25245" y="21953"/>
                      <a:pt x="24697" y="19533"/>
                    </a:cubicBezTo>
                    <a:cubicBezTo>
                      <a:pt x="23465" y="14124"/>
                      <a:pt x="23168" y="7094"/>
                      <a:pt x="23168" y="7094"/>
                    </a:cubicBezTo>
                    <a:cubicBezTo>
                      <a:pt x="23168" y="7094"/>
                      <a:pt x="23378" y="0"/>
                      <a:pt x="14803" y="0"/>
                    </a:cubicBezTo>
                    <a:close/>
                  </a:path>
                </a:pathLst>
              </a:custGeom>
              <a:solidFill>
                <a:srgbClr val="EABF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3844;p41">
                <a:extLst>
                  <a:ext uri="{FF2B5EF4-FFF2-40B4-BE49-F238E27FC236}">
                    <a16:creationId xmlns:a16="http://schemas.microsoft.com/office/drawing/2014/main" id="{4776B5E2-CFF9-D139-57BF-819C48C64BB3}"/>
                  </a:ext>
                </a:extLst>
              </p:cNvPr>
              <p:cNvSpPr/>
              <p:nvPr/>
            </p:nvSpPr>
            <p:spPr>
              <a:xfrm>
                <a:off x="2791125" y="3645750"/>
                <a:ext cx="889325" cy="581000"/>
              </a:xfrm>
              <a:custGeom>
                <a:avLst/>
                <a:gdLst/>
                <a:ahLst/>
                <a:cxnLst/>
                <a:rect l="l" t="t" r="r" b="b"/>
                <a:pathLst>
                  <a:path w="35573" h="23240" extrusionOk="0">
                    <a:moveTo>
                      <a:pt x="29427" y="0"/>
                    </a:moveTo>
                    <a:cubicBezTo>
                      <a:pt x="27319" y="0"/>
                      <a:pt x="25473" y="1510"/>
                      <a:pt x="25473" y="1510"/>
                    </a:cubicBezTo>
                    <a:cubicBezTo>
                      <a:pt x="25473" y="1510"/>
                      <a:pt x="22392" y="664"/>
                      <a:pt x="19053" y="664"/>
                    </a:cubicBezTo>
                    <a:cubicBezTo>
                      <a:pt x="14871" y="664"/>
                      <a:pt x="10284" y="1991"/>
                      <a:pt x="10842" y="7969"/>
                    </a:cubicBezTo>
                    <a:cubicBezTo>
                      <a:pt x="10842" y="7969"/>
                      <a:pt x="0" y="11187"/>
                      <a:pt x="9952" y="20455"/>
                    </a:cubicBezTo>
                    <a:lnTo>
                      <a:pt x="9952" y="20455"/>
                    </a:lnTo>
                    <a:cubicBezTo>
                      <a:pt x="9952" y="20455"/>
                      <a:pt x="9529" y="15916"/>
                      <a:pt x="12721" y="15916"/>
                    </a:cubicBezTo>
                    <a:cubicBezTo>
                      <a:pt x="13310" y="15916"/>
                      <a:pt x="14022" y="16071"/>
                      <a:pt x="14883" y="16437"/>
                    </a:cubicBezTo>
                    <a:cubicBezTo>
                      <a:pt x="14883" y="16437"/>
                      <a:pt x="15225" y="21094"/>
                      <a:pt x="16960" y="23239"/>
                    </a:cubicBezTo>
                    <a:cubicBezTo>
                      <a:pt x="16960" y="23239"/>
                      <a:pt x="14997" y="16962"/>
                      <a:pt x="17462" y="14155"/>
                    </a:cubicBezTo>
                    <a:cubicBezTo>
                      <a:pt x="19927" y="11347"/>
                      <a:pt x="18398" y="10480"/>
                      <a:pt x="18398" y="10480"/>
                    </a:cubicBezTo>
                    <a:cubicBezTo>
                      <a:pt x="18398" y="10480"/>
                      <a:pt x="19466" y="8404"/>
                      <a:pt x="23213" y="8404"/>
                    </a:cubicBezTo>
                    <a:cubicBezTo>
                      <a:pt x="24082" y="8404"/>
                      <a:pt x="25095" y="8516"/>
                      <a:pt x="26272" y="8791"/>
                    </a:cubicBezTo>
                    <a:cubicBezTo>
                      <a:pt x="27220" y="9009"/>
                      <a:pt x="28104" y="9110"/>
                      <a:pt x="28912" y="9110"/>
                    </a:cubicBezTo>
                    <a:cubicBezTo>
                      <a:pt x="33437" y="9110"/>
                      <a:pt x="35573" y="5925"/>
                      <a:pt x="33074" y="2149"/>
                    </a:cubicBezTo>
                    <a:cubicBezTo>
                      <a:pt x="31980" y="516"/>
                      <a:pt x="30659" y="0"/>
                      <a:pt x="2942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3845;p41">
                <a:extLst>
                  <a:ext uri="{FF2B5EF4-FFF2-40B4-BE49-F238E27FC236}">
                    <a16:creationId xmlns:a16="http://schemas.microsoft.com/office/drawing/2014/main" id="{85E2F9AC-0064-ED93-B088-3A0599312B1C}"/>
                  </a:ext>
                </a:extLst>
              </p:cNvPr>
              <p:cNvSpPr/>
              <p:nvPr/>
            </p:nvSpPr>
            <p:spPr>
              <a:xfrm>
                <a:off x="3377725" y="4043050"/>
                <a:ext cx="58250" cy="53525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141" extrusionOk="0">
                    <a:moveTo>
                      <a:pt x="1183" y="0"/>
                    </a:moveTo>
                    <a:cubicBezTo>
                      <a:pt x="1117" y="0"/>
                      <a:pt x="1050" y="7"/>
                      <a:pt x="982" y="20"/>
                    </a:cubicBezTo>
                    <a:cubicBezTo>
                      <a:pt x="389" y="112"/>
                      <a:pt x="1" y="682"/>
                      <a:pt x="115" y="1276"/>
                    </a:cubicBezTo>
                    <a:cubicBezTo>
                      <a:pt x="216" y="1779"/>
                      <a:pt x="654" y="2140"/>
                      <a:pt x="1163" y="2140"/>
                    </a:cubicBezTo>
                    <a:cubicBezTo>
                      <a:pt x="1231" y="2140"/>
                      <a:pt x="1300" y="2134"/>
                      <a:pt x="1370" y="2120"/>
                    </a:cubicBezTo>
                    <a:cubicBezTo>
                      <a:pt x="1941" y="2029"/>
                      <a:pt x="2329" y="1458"/>
                      <a:pt x="2238" y="888"/>
                    </a:cubicBezTo>
                    <a:cubicBezTo>
                      <a:pt x="2137" y="364"/>
                      <a:pt x="1681" y="0"/>
                      <a:pt x="11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3846;p41">
                <a:extLst>
                  <a:ext uri="{FF2B5EF4-FFF2-40B4-BE49-F238E27FC236}">
                    <a16:creationId xmlns:a16="http://schemas.microsoft.com/office/drawing/2014/main" id="{4AB61F80-92BD-A6C6-47C5-52DFAEE2E7AB}"/>
                  </a:ext>
                </a:extLst>
              </p:cNvPr>
              <p:cNvSpPr/>
              <p:nvPr/>
            </p:nvSpPr>
            <p:spPr>
              <a:xfrm>
                <a:off x="3563750" y="4043050"/>
                <a:ext cx="58250" cy="53525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141" extrusionOk="0">
                    <a:moveTo>
                      <a:pt x="1167" y="0"/>
                    </a:moveTo>
                    <a:cubicBezTo>
                      <a:pt x="1099" y="0"/>
                      <a:pt x="1029" y="7"/>
                      <a:pt x="960" y="20"/>
                    </a:cubicBezTo>
                    <a:cubicBezTo>
                      <a:pt x="389" y="112"/>
                      <a:pt x="1" y="682"/>
                      <a:pt x="115" y="1276"/>
                    </a:cubicBezTo>
                    <a:cubicBezTo>
                      <a:pt x="196" y="1779"/>
                      <a:pt x="649" y="2140"/>
                      <a:pt x="1146" y="2140"/>
                    </a:cubicBezTo>
                    <a:cubicBezTo>
                      <a:pt x="1213" y="2140"/>
                      <a:pt x="1280" y="2134"/>
                      <a:pt x="1348" y="2120"/>
                    </a:cubicBezTo>
                    <a:cubicBezTo>
                      <a:pt x="1941" y="2029"/>
                      <a:pt x="2329" y="1458"/>
                      <a:pt x="2215" y="888"/>
                    </a:cubicBezTo>
                    <a:cubicBezTo>
                      <a:pt x="2134" y="364"/>
                      <a:pt x="1681" y="0"/>
                      <a:pt x="1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3847;p41">
                <a:extLst>
                  <a:ext uri="{FF2B5EF4-FFF2-40B4-BE49-F238E27FC236}">
                    <a16:creationId xmlns:a16="http://schemas.microsoft.com/office/drawing/2014/main" id="{0D7C139F-9015-A236-46CF-EB85C8CA6ACD}"/>
                  </a:ext>
                </a:extLst>
              </p:cNvPr>
              <p:cNvSpPr/>
              <p:nvPr/>
            </p:nvSpPr>
            <p:spPr>
              <a:xfrm>
                <a:off x="3094125" y="4095475"/>
                <a:ext cx="53100" cy="115850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4634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297" y="343"/>
                      <a:pt x="548" y="685"/>
                      <a:pt x="777" y="1050"/>
                    </a:cubicBezTo>
                    <a:cubicBezTo>
                      <a:pt x="1005" y="1393"/>
                      <a:pt x="1210" y="1781"/>
                      <a:pt x="1370" y="2146"/>
                    </a:cubicBezTo>
                    <a:cubicBezTo>
                      <a:pt x="1461" y="2351"/>
                      <a:pt x="1507" y="2557"/>
                      <a:pt x="1576" y="2739"/>
                    </a:cubicBezTo>
                    <a:cubicBezTo>
                      <a:pt x="1644" y="2945"/>
                      <a:pt x="1690" y="3150"/>
                      <a:pt x="1735" y="3356"/>
                    </a:cubicBezTo>
                    <a:cubicBezTo>
                      <a:pt x="1827" y="3767"/>
                      <a:pt x="1827" y="4200"/>
                      <a:pt x="1872" y="4634"/>
                    </a:cubicBezTo>
                    <a:cubicBezTo>
                      <a:pt x="2032" y="4223"/>
                      <a:pt x="2123" y="3767"/>
                      <a:pt x="2078" y="3310"/>
                    </a:cubicBezTo>
                    <a:cubicBezTo>
                      <a:pt x="2101" y="3082"/>
                      <a:pt x="2032" y="2854"/>
                      <a:pt x="2009" y="2625"/>
                    </a:cubicBezTo>
                    <a:cubicBezTo>
                      <a:pt x="1941" y="2420"/>
                      <a:pt x="1895" y="2192"/>
                      <a:pt x="1804" y="1986"/>
                    </a:cubicBezTo>
                    <a:cubicBezTo>
                      <a:pt x="1621" y="1553"/>
                      <a:pt x="1370" y="1164"/>
                      <a:pt x="1073" y="822"/>
                    </a:cubicBezTo>
                    <a:cubicBezTo>
                      <a:pt x="777" y="480"/>
                      <a:pt x="412" y="183"/>
                      <a:pt x="1" y="0"/>
                    </a:cubicBezTo>
                    <a:close/>
                  </a:path>
                </a:pathLst>
              </a:custGeom>
              <a:solidFill>
                <a:srgbClr val="DC9E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3848;p41">
                <a:extLst>
                  <a:ext uri="{FF2B5EF4-FFF2-40B4-BE49-F238E27FC236}">
                    <a16:creationId xmlns:a16="http://schemas.microsoft.com/office/drawing/2014/main" id="{191752BA-D643-594D-FAA1-4881F0FFC93E}"/>
                  </a:ext>
                </a:extLst>
              </p:cNvPr>
              <p:cNvSpPr/>
              <p:nvPr/>
            </p:nvSpPr>
            <p:spPr>
              <a:xfrm>
                <a:off x="3086700" y="4128575"/>
                <a:ext cx="37125" cy="58225"/>
              </a:xfrm>
              <a:custGeom>
                <a:avLst/>
                <a:gdLst/>
                <a:ahLst/>
                <a:cxnLst/>
                <a:rect l="l" t="t" r="r" b="b"/>
                <a:pathLst>
                  <a:path w="1485" h="2329" extrusionOk="0">
                    <a:moveTo>
                      <a:pt x="1485" y="0"/>
                    </a:moveTo>
                    <a:lnTo>
                      <a:pt x="1485" y="0"/>
                    </a:lnTo>
                    <a:cubicBezTo>
                      <a:pt x="1256" y="69"/>
                      <a:pt x="1051" y="206"/>
                      <a:pt x="868" y="365"/>
                    </a:cubicBezTo>
                    <a:cubicBezTo>
                      <a:pt x="686" y="525"/>
                      <a:pt x="503" y="708"/>
                      <a:pt x="366" y="913"/>
                    </a:cubicBezTo>
                    <a:cubicBezTo>
                      <a:pt x="229" y="1119"/>
                      <a:pt x="115" y="1347"/>
                      <a:pt x="69" y="1598"/>
                    </a:cubicBezTo>
                    <a:cubicBezTo>
                      <a:pt x="1" y="1826"/>
                      <a:pt x="1" y="2100"/>
                      <a:pt x="92" y="2328"/>
                    </a:cubicBezTo>
                    <a:cubicBezTo>
                      <a:pt x="184" y="2100"/>
                      <a:pt x="298" y="1918"/>
                      <a:pt x="412" y="1712"/>
                    </a:cubicBezTo>
                    <a:cubicBezTo>
                      <a:pt x="526" y="1530"/>
                      <a:pt x="640" y="1347"/>
                      <a:pt x="754" y="1164"/>
                    </a:cubicBezTo>
                    <a:cubicBezTo>
                      <a:pt x="1005" y="799"/>
                      <a:pt x="1279" y="434"/>
                      <a:pt x="1485" y="0"/>
                    </a:cubicBezTo>
                    <a:close/>
                  </a:path>
                </a:pathLst>
              </a:custGeom>
              <a:solidFill>
                <a:srgbClr val="DC9E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3849;p41">
                <a:extLst>
                  <a:ext uri="{FF2B5EF4-FFF2-40B4-BE49-F238E27FC236}">
                    <a16:creationId xmlns:a16="http://schemas.microsoft.com/office/drawing/2014/main" id="{0BABB424-D053-BC61-8728-6F97AC230EF6}"/>
                  </a:ext>
                </a:extLst>
              </p:cNvPr>
              <p:cNvSpPr/>
              <p:nvPr/>
            </p:nvSpPr>
            <p:spPr>
              <a:xfrm>
                <a:off x="3518675" y="4089075"/>
                <a:ext cx="59950" cy="55525"/>
              </a:xfrm>
              <a:custGeom>
                <a:avLst/>
                <a:gdLst/>
                <a:ahLst/>
                <a:cxnLst/>
                <a:rect l="l" t="t" r="r" b="b"/>
                <a:pathLst>
                  <a:path w="2398" h="2221" extrusionOk="0">
                    <a:moveTo>
                      <a:pt x="1337" y="1"/>
                    </a:moveTo>
                    <a:cubicBezTo>
                      <a:pt x="965" y="1"/>
                      <a:pt x="595" y="236"/>
                      <a:pt x="480" y="599"/>
                    </a:cubicBezTo>
                    <a:cubicBezTo>
                      <a:pt x="688" y="523"/>
                      <a:pt x="896" y="479"/>
                      <a:pt x="1117" y="479"/>
                    </a:cubicBezTo>
                    <a:cubicBezTo>
                      <a:pt x="1163" y="479"/>
                      <a:pt x="1209" y="481"/>
                      <a:pt x="1256" y="485"/>
                    </a:cubicBezTo>
                    <a:cubicBezTo>
                      <a:pt x="1507" y="530"/>
                      <a:pt x="1758" y="713"/>
                      <a:pt x="1804" y="964"/>
                    </a:cubicBezTo>
                    <a:cubicBezTo>
                      <a:pt x="1850" y="1192"/>
                      <a:pt x="1713" y="1420"/>
                      <a:pt x="1530" y="1557"/>
                    </a:cubicBezTo>
                    <a:cubicBezTo>
                      <a:pt x="1315" y="1749"/>
                      <a:pt x="1024" y="1846"/>
                      <a:pt x="734" y="1846"/>
                    </a:cubicBezTo>
                    <a:cubicBezTo>
                      <a:pt x="470" y="1846"/>
                      <a:pt x="207" y="1766"/>
                      <a:pt x="1" y="1603"/>
                    </a:cubicBezTo>
                    <a:lnTo>
                      <a:pt x="1" y="1603"/>
                    </a:lnTo>
                    <a:cubicBezTo>
                      <a:pt x="92" y="1694"/>
                      <a:pt x="229" y="1809"/>
                      <a:pt x="297" y="1877"/>
                    </a:cubicBezTo>
                    <a:cubicBezTo>
                      <a:pt x="539" y="2104"/>
                      <a:pt x="861" y="2220"/>
                      <a:pt x="1177" y="2220"/>
                    </a:cubicBezTo>
                    <a:cubicBezTo>
                      <a:pt x="1338" y="2220"/>
                      <a:pt x="1497" y="2190"/>
                      <a:pt x="1644" y="2128"/>
                    </a:cubicBezTo>
                    <a:cubicBezTo>
                      <a:pt x="2078" y="1945"/>
                      <a:pt x="2397" y="1466"/>
                      <a:pt x="2352" y="987"/>
                    </a:cubicBezTo>
                    <a:cubicBezTo>
                      <a:pt x="2329" y="530"/>
                      <a:pt x="1986" y="119"/>
                      <a:pt x="1553" y="28"/>
                    </a:cubicBezTo>
                    <a:cubicBezTo>
                      <a:pt x="1482" y="10"/>
                      <a:pt x="1410" y="1"/>
                      <a:pt x="1337" y="1"/>
                    </a:cubicBezTo>
                    <a:close/>
                  </a:path>
                </a:pathLst>
              </a:custGeom>
              <a:solidFill>
                <a:srgbClr val="DC9E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3850;p41">
                <a:extLst>
                  <a:ext uri="{FF2B5EF4-FFF2-40B4-BE49-F238E27FC236}">
                    <a16:creationId xmlns:a16="http://schemas.microsoft.com/office/drawing/2014/main" id="{8B4E1843-63CE-E16D-15F3-E8360ACD2061}"/>
                  </a:ext>
                </a:extLst>
              </p:cNvPr>
              <p:cNvSpPr/>
              <p:nvPr/>
            </p:nvSpPr>
            <p:spPr>
              <a:xfrm>
                <a:off x="3308675" y="4089200"/>
                <a:ext cx="350975" cy="274200"/>
              </a:xfrm>
              <a:custGeom>
                <a:avLst/>
                <a:gdLst/>
                <a:ahLst/>
                <a:cxnLst/>
                <a:rect l="l" t="t" r="r" b="b"/>
                <a:pathLst>
                  <a:path w="14039" h="10968" extrusionOk="0">
                    <a:moveTo>
                      <a:pt x="13194" y="0"/>
                    </a:moveTo>
                    <a:cubicBezTo>
                      <a:pt x="11419" y="1096"/>
                      <a:pt x="6012" y="1274"/>
                      <a:pt x="2697" y="1274"/>
                    </a:cubicBezTo>
                    <a:cubicBezTo>
                      <a:pt x="1109" y="1274"/>
                      <a:pt x="1" y="1233"/>
                      <a:pt x="1" y="1233"/>
                    </a:cubicBezTo>
                    <a:lnTo>
                      <a:pt x="1" y="1233"/>
                    </a:lnTo>
                    <a:cubicBezTo>
                      <a:pt x="1279" y="4680"/>
                      <a:pt x="161" y="9861"/>
                      <a:pt x="161" y="9861"/>
                    </a:cubicBezTo>
                    <a:cubicBezTo>
                      <a:pt x="3009" y="10667"/>
                      <a:pt x="5305" y="10968"/>
                      <a:pt x="7147" y="10968"/>
                    </a:cubicBezTo>
                    <a:cubicBezTo>
                      <a:pt x="12553" y="10968"/>
                      <a:pt x="14039" y="8377"/>
                      <a:pt x="14039" y="8377"/>
                    </a:cubicBezTo>
                    <a:cubicBezTo>
                      <a:pt x="13582" y="6186"/>
                      <a:pt x="13194" y="0"/>
                      <a:pt x="1319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3851;p41">
                <a:extLst>
                  <a:ext uri="{FF2B5EF4-FFF2-40B4-BE49-F238E27FC236}">
                    <a16:creationId xmlns:a16="http://schemas.microsoft.com/office/drawing/2014/main" id="{46CEC2F1-AEEF-805D-3099-3273C7C20251}"/>
                  </a:ext>
                </a:extLst>
              </p:cNvPr>
              <p:cNvSpPr/>
              <p:nvPr/>
            </p:nvSpPr>
            <p:spPr>
              <a:xfrm>
                <a:off x="3163175" y="4056675"/>
                <a:ext cx="167800" cy="81050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3242" fill="none" extrusionOk="0">
                    <a:moveTo>
                      <a:pt x="6711" y="3241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 w="6850" cap="rnd" cmpd="sng">
                <a:solidFill>
                  <a:srgbClr val="FFFFFF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3852;p41">
                <a:extLst>
                  <a:ext uri="{FF2B5EF4-FFF2-40B4-BE49-F238E27FC236}">
                    <a16:creationId xmlns:a16="http://schemas.microsoft.com/office/drawing/2014/main" id="{A9FF147B-8071-A47B-43AA-0E53BBF10091}"/>
                  </a:ext>
                </a:extLst>
              </p:cNvPr>
              <p:cNvSpPr/>
              <p:nvPr/>
            </p:nvSpPr>
            <p:spPr>
              <a:xfrm>
                <a:off x="3163175" y="4259825"/>
                <a:ext cx="167800" cy="66200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2648" fill="none" extrusionOk="0">
                    <a:moveTo>
                      <a:pt x="6711" y="2648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 w="6850" cap="rnd" cmpd="sng">
                <a:solidFill>
                  <a:srgbClr val="FFFFFF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3853;p41">
                <a:extLst>
                  <a:ext uri="{FF2B5EF4-FFF2-40B4-BE49-F238E27FC236}">
                    <a16:creationId xmlns:a16="http://schemas.microsoft.com/office/drawing/2014/main" id="{763798AC-C369-E1E2-1EFA-970CCDB9C715}"/>
                  </a:ext>
                </a:extLst>
              </p:cNvPr>
              <p:cNvSpPr/>
              <p:nvPr/>
            </p:nvSpPr>
            <p:spPr>
              <a:xfrm>
                <a:off x="3320675" y="3988775"/>
                <a:ext cx="82200" cy="47375"/>
              </a:xfrm>
              <a:custGeom>
                <a:avLst/>
                <a:gdLst/>
                <a:ahLst/>
                <a:cxnLst/>
                <a:rect l="l" t="t" r="r" b="b"/>
                <a:pathLst>
                  <a:path w="3288" h="1895" fill="none" extrusionOk="0">
                    <a:moveTo>
                      <a:pt x="0" y="1895"/>
                    </a:moveTo>
                    <a:cubicBezTo>
                      <a:pt x="571" y="708"/>
                      <a:pt x="2009" y="0"/>
                      <a:pt x="3287" y="274"/>
                    </a:cubicBezTo>
                  </a:path>
                </a:pathLst>
              </a:custGeom>
              <a:solidFill>
                <a:schemeClr val="dk2"/>
              </a:solidFill>
              <a:ln w="18825" cap="rnd" cmpd="sng">
                <a:solidFill>
                  <a:srgbClr val="3E2723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3854;p41">
                <a:extLst>
                  <a:ext uri="{FF2B5EF4-FFF2-40B4-BE49-F238E27FC236}">
                    <a16:creationId xmlns:a16="http://schemas.microsoft.com/office/drawing/2014/main" id="{D32E185C-CDF0-B641-7E5E-5135562E361A}"/>
                  </a:ext>
                </a:extLst>
              </p:cNvPr>
              <p:cNvSpPr/>
              <p:nvPr/>
            </p:nvSpPr>
            <p:spPr>
              <a:xfrm>
                <a:off x="3559200" y="3977925"/>
                <a:ext cx="74775" cy="26275"/>
              </a:xfrm>
              <a:custGeom>
                <a:avLst/>
                <a:gdLst/>
                <a:ahLst/>
                <a:cxnLst/>
                <a:rect l="l" t="t" r="r" b="b"/>
                <a:pathLst>
                  <a:path w="2991" h="1051" fill="none" extrusionOk="0">
                    <a:moveTo>
                      <a:pt x="0" y="548"/>
                    </a:moveTo>
                    <a:cubicBezTo>
                      <a:pt x="936" y="0"/>
                      <a:pt x="2283" y="229"/>
                      <a:pt x="2990" y="1050"/>
                    </a:cubicBezTo>
                  </a:path>
                </a:pathLst>
              </a:custGeom>
              <a:solidFill>
                <a:schemeClr val="dk2"/>
              </a:solidFill>
              <a:ln w="18825" cap="rnd" cmpd="sng">
                <a:solidFill>
                  <a:srgbClr val="3E2723"/>
                </a:solidFill>
                <a:prstDash val="solid"/>
                <a:miter lim="2282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9181DFB6-32A9-76E9-9D03-F149C5D65AE8}"/>
              </a:ext>
            </a:extLst>
          </p:cNvPr>
          <p:cNvGrpSpPr/>
          <p:nvPr/>
        </p:nvGrpSpPr>
        <p:grpSpPr>
          <a:xfrm>
            <a:off x="16203749" y="11297671"/>
            <a:ext cx="2079313" cy="1890504"/>
            <a:chOff x="457200" y="3661600"/>
            <a:chExt cx="900600" cy="900600"/>
          </a:xfrm>
        </p:grpSpPr>
        <p:sp>
          <p:nvSpPr>
            <p:cNvPr id="98" name="Google Shape;3719;p41">
              <a:extLst>
                <a:ext uri="{FF2B5EF4-FFF2-40B4-BE49-F238E27FC236}">
                  <a16:creationId xmlns:a16="http://schemas.microsoft.com/office/drawing/2014/main" id="{6A4F6786-1BFC-B508-F5F3-51FA6797D2D7}"/>
                </a:ext>
              </a:extLst>
            </p:cNvPr>
            <p:cNvSpPr/>
            <p:nvPr/>
          </p:nvSpPr>
          <p:spPr>
            <a:xfrm>
              <a:off x="457200" y="3661600"/>
              <a:ext cx="900600" cy="9006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" name="Google Shape;3795;p41">
              <a:extLst>
                <a:ext uri="{FF2B5EF4-FFF2-40B4-BE49-F238E27FC236}">
                  <a16:creationId xmlns:a16="http://schemas.microsoft.com/office/drawing/2014/main" id="{F8624A77-0C2B-9AFB-41C2-BB4124AA6546}"/>
                </a:ext>
              </a:extLst>
            </p:cNvPr>
            <p:cNvGrpSpPr/>
            <p:nvPr/>
          </p:nvGrpSpPr>
          <p:grpSpPr>
            <a:xfrm>
              <a:off x="504046" y="3805203"/>
              <a:ext cx="683743" cy="613386"/>
              <a:chOff x="4008275" y="1938800"/>
              <a:chExt cx="947275" cy="849800"/>
            </a:xfrm>
          </p:grpSpPr>
          <p:sp>
            <p:nvSpPr>
              <p:cNvPr id="100" name="Google Shape;3796;p41">
                <a:extLst>
                  <a:ext uri="{FF2B5EF4-FFF2-40B4-BE49-F238E27FC236}">
                    <a16:creationId xmlns:a16="http://schemas.microsoft.com/office/drawing/2014/main" id="{5BDE7C14-D70F-9A64-573B-0186CEE654AE}"/>
                  </a:ext>
                </a:extLst>
              </p:cNvPr>
              <p:cNvSpPr/>
              <p:nvPr/>
            </p:nvSpPr>
            <p:spPr>
              <a:xfrm>
                <a:off x="4413425" y="2591850"/>
                <a:ext cx="279075" cy="196750"/>
              </a:xfrm>
              <a:custGeom>
                <a:avLst/>
                <a:gdLst/>
                <a:ahLst/>
                <a:cxnLst/>
                <a:rect l="l" t="t" r="r" b="b"/>
                <a:pathLst>
                  <a:path w="11163" h="7870" extrusionOk="0">
                    <a:moveTo>
                      <a:pt x="480" y="1"/>
                    </a:moveTo>
                    <a:lnTo>
                      <a:pt x="1" y="5410"/>
                    </a:lnTo>
                    <a:cubicBezTo>
                      <a:pt x="2635" y="6926"/>
                      <a:pt x="5490" y="7869"/>
                      <a:pt x="8360" y="7869"/>
                    </a:cubicBezTo>
                    <a:cubicBezTo>
                      <a:pt x="9295" y="7869"/>
                      <a:pt x="10231" y="7769"/>
                      <a:pt x="11162" y="7556"/>
                    </a:cubicBezTo>
                    <a:lnTo>
                      <a:pt x="11162" y="1"/>
                    </a:lnTo>
                    <a:close/>
                  </a:path>
                </a:pathLst>
              </a:custGeom>
              <a:solidFill>
                <a:srgbClr val="DC9E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3797;p41">
                <a:extLst>
                  <a:ext uri="{FF2B5EF4-FFF2-40B4-BE49-F238E27FC236}">
                    <a16:creationId xmlns:a16="http://schemas.microsoft.com/office/drawing/2014/main" id="{6F6340EA-B476-D1B2-8474-224FBAC7ED23}"/>
                  </a:ext>
                </a:extLst>
              </p:cNvPr>
              <p:cNvSpPr/>
              <p:nvPr/>
            </p:nvSpPr>
            <p:spPr>
              <a:xfrm>
                <a:off x="4419700" y="2591300"/>
                <a:ext cx="272800" cy="165800"/>
              </a:xfrm>
              <a:custGeom>
                <a:avLst/>
                <a:gdLst/>
                <a:ahLst/>
                <a:cxnLst/>
                <a:rect l="l" t="t" r="r" b="b"/>
                <a:pathLst>
                  <a:path w="10912" h="6632" extrusionOk="0">
                    <a:moveTo>
                      <a:pt x="229" y="0"/>
                    </a:moveTo>
                    <a:lnTo>
                      <a:pt x="1" y="2579"/>
                    </a:lnTo>
                    <a:cubicBezTo>
                      <a:pt x="1302" y="4337"/>
                      <a:pt x="3516" y="6300"/>
                      <a:pt x="6963" y="6574"/>
                    </a:cubicBezTo>
                    <a:cubicBezTo>
                      <a:pt x="7553" y="6614"/>
                      <a:pt x="8143" y="6632"/>
                      <a:pt x="8726" y="6632"/>
                    </a:cubicBezTo>
                    <a:cubicBezTo>
                      <a:pt x="9473" y="6632"/>
                      <a:pt x="10206" y="6602"/>
                      <a:pt x="10911" y="6551"/>
                    </a:cubicBezTo>
                    <a:lnTo>
                      <a:pt x="10911" y="0"/>
                    </a:lnTo>
                    <a:close/>
                  </a:path>
                </a:pathLst>
              </a:custGeom>
              <a:solidFill>
                <a:srgbClr val="EABF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3798;p41">
                <a:extLst>
                  <a:ext uri="{FF2B5EF4-FFF2-40B4-BE49-F238E27FC236}">
                    <a16:creationId xmlns:a16="http://schemas.microsoft.com/office/drawing/2014/main" id="{DA334C80-6F81-1D5E-277B-D085BD1B75F4}"/>
                  </a:ext>
                </a:extLst>
              </p:cNvPr>
              <p:cNvSpPr/>
              <p:nvPr/>
            </p:nvSpPr>
            <p:spPr>
              <a:xfrm>
                <a:off x="4257075" y="2086425"/>
                <a:ext cx="631150" cy="639025"/>
              </a:xfrm>
              <a:custGeom>
                <a:avLst/>
                <a:gdLst/>
                <a:ahLst/>
                <a:cxnLst/>
                <a:rect l="l" t="t" r="r" b="b"/>
                <a:pathLst>
                  <a:path w="25246" h="25561" extrusionOk="0">
                    <a:moveTo>
                      <a:pt x="14803" y="0"/>
                    </a:moveTo>
                    <a:cubicBezTo>
                      <a:pt x="14435" y="0"/>
                      <a:pt x="14051" y="13"/>
                      <a:pt x="13650" y="40"/>
                    </a:cubicBezTo>
                    <a:cubicBezTo>
                      <a:pt x="4794" y="634"/>
                      <a:pt x="4931" y="10540"/>
                      <a:pt x="4931" y="10540"/>
                    </a:cubicBezTo>
                    <a:cubicBezTo>
                      <a:pt x="4931" y="10540"/>
                      <a:pt x="3900" y="9991"/>
                      <a:pt x="2781" y="9991"/>
                    </a:cubicBezTo>
                    <a:cubicBezTo>
                      <a:pt x="1453" y="9991"/>
                      <a:pt x="1" y="10764"/>
                      <a:pt x="1" y="14146"/>
                    </a:cubicBezTo>
                    <a:cubicBezTo>
                      <a:pt x="1" y="18150"/>
                      <a:pt x="2021" y="18870"/>
                      <a:pt x="3475" y="18870"/>
                    </a:cubicBezTo>
                    <a:cubicBezTo>
                      <a:pt x="4293" y="18870"/>
                      <a:pt x="4931" y="18643"/>
                      <a:pt x="4931" y="18643"/>
                    </a:cubicBezTo>
                    <a:cubicBezTo>
                      <a:pt x="4931" y="18643"/>
                      <a:pt x="7076" y="24988"/>
                      <a:pt x="13468" y="25490"/>
                    </a:cubicBezTo>
                    <a:cubicBezTo>
                      <a:pt x="14067" y="25538"/>
                      <a:pt x="14664" y="25560"/>
                      <a:pt x="15253" y="25560"/>
                    </a:cubicBezTo>
                    <a:cubicBezTo>
                      <a:pt x="17466" y="25560"/>
                      <a:pt x="19571" y="25253"/>
                      <a:pt x="21319" y="24874"/>
                    </a:cubicBezTo>
                    <a:cubicBezTo>
                      <a:pt x="23739" y="24349"/>
                      <a:pt x="25245" y="21930"/>
                      <a:pt x="24698" y="19533"/>
                    </a:cubicBezTo>
                    <a:cubicBezTo>
                      <a:pt x="23465" y="14101"/>
                      <a:pt x="23168" y="7093"/>
                      <a:pt x="23168" y="7093"/>
                    </a:cubicBezTo>
                    <a:cubicBezTo>
                      <a:pt x="23168" y="7093"/>
                      <a:pt x="23378" y="0"/>
                      <a:pt x="14803" y="0"/>
                    </a:cubicBezTo>
                    <a:close/>
                  </a:path>
                </a:pathLst>
              </a:custGeom>
              <a:solidFill>
                <a:srgbClr val="EABF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3799;p41">
                <a:extLst>
                  <a:ext uri="{FF2B5EF4-FFF2-40B4-BE49-F238E27FC236}">
                    <a16:creationId xmlns:a16="http://schemas.microsoft.com/office/drawing/2014/main" id="{E8543614-27DF-91D5-22EB-AE6A2ABDC016}"/>
                  </a:ext>
                </a:extLst>
              </p:cNvPr>
              <p:cNvSpPr/>
              <p:nvPr/>
            </p:nvSpPr>
            <p:spPr>
              <a:xfrm>
                <a:off x="4505875" y="2244100"/>
                <a:ext cx="132400" cy="60175"/>
              </a:xfrm>
              <a:custGeom>
                <a:avLst/>
                <a:gdLst/>
                <a:ahLst/>
                <a:cxnLst/>
                <a:rect l="l" t="t" r="r" b="b"/>
                <a:pathLst>
                  <a:path w="5296" h="2407" extrusionOk="0">
                    <a:moveTo>
                      <a:pt x="4774" y="1"/>
                    </a:moveTo>
                    <a:cubicBezTo>
                      <a:pt x="4643" y="1"/>
                      <a:pt x="4515" y="58"/>
                      <a:pt x="4429" y="170"/>
                    </a:cubicBezTo>
                    <a:cubicBezTo>
                      <a:pt x="3926" y="763"/>
                      <a:pt x="3196" y="1060"/>
                      <a:pt x="2671" y="1197"/>
                    </a:cubicBezTo>
                    <a:cubicBezTo>
                      <a:pt x="1963" y="1380"/>
                      <a:pt x="1187" y="1448"/>
                      <a:pt x="457" y="1494"/>
                    </a:cubicBezTo>
                    <a:cubicBezTo>
                      <a:pt x="206" y="1494"/>
                      <a:pt x="0" y="1722"/>
                      <a:pt x="23" y="1973"/>
                    </a:cubicBezTo>
                    <a:cubicBezTo>
                      <a:pt x="23" y="2224"/>
                      <a:pt x="229" y="2407"/>
                      <a:pt x="480" y="2407"/>
                    </a:cubicBezTo>
                    <a:lnTo>
                      <a:pt x="503" y="2407"/>
                    </a:lnTo>
                    <a:cubicBezTo>
                      <a:pt x="1302" y="2361"/>
                      <a:pt x="2123" y="2316"/>
                      <a:pt x="2922" y="2087"/>
                    </a:cubicBezTo>
                    <a:cubicBezTo>
                      <a:pt x="3858" y="1836"/>
                      <a:pt x="4611" y="1380"/>
                      <a:pt x="5136" y="763"/>
                    </a:cubicBezTo>
                    <a:cubicBezTo>
                      <a:pt x="5296" y="581"/>
                      <a:pt x="5273" y="284"/>
                      <a:pt x="5091" y="124"/>
                    </a:cubicBezTo>
                    <a:cubicBezTo>
                      <a:pt x="4997" y="41"/>
                      <a:pt x="4884" y="1"/>
                      <a:pt x="47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3800;p41">
                <a:extLst>
                  <a:ext uri="{FF2B5EF4-FFF2-40B4-BE49-F238E27FC236}">
                    <a16:creationId xmlns:a16="http://schemas.microsoft.com/office/drawing/2014/main" id="{B69E5E81-0912-A75F-AA4C-34CE01DB8019}"/>
                  </a:ext>
                </a:extLst>
              </p:cNvPr>
              <p:cNvSpPr/>
              <p:nvPr/>
            </p:nvSpPr>
            <p:spPr>
              <a:xfrm>
                <a:off x="4774650" y="2242950"/>
                <a:ext cx="93025" cy="63625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2545" extrusionOk="0">
                    <a:moveTo>
                      <a:pt x="523" y="1"/>
                    </a:moveTo>
                    <a:cubicBezTo>
                      <a:pt x="392" y="1"/>
                      <a:pt x="259" y="59"/>
                      <a:pt x="160" y="170"/>
                    </a:cubicBezTo>
                    <a:cubicBezTo>
                      <a:pt x="0" y="376"/>
                      <a:pt x="23" y="673"/>
                      <a:pt x="228" y="832"/>
                    </a:cubicBezTo>
                    <a:cubicBezTo>
                      <a:pt x="1073" y="1540"/>
                      <a:pt x="2009" y="2111"/>
                      <a:pt x="3036" y="2499"/>
                    </a:cubicBezTo>
                    <a:cubicBezTo>
                      <a:pt x="3082" y="2521"/>
                      <a:pt x="3150" y="2544"/>
                      <a:pt x="3196" y="2544"/>
                    </a:cubicBezTo>
                    <a:cubicBezTo>
                      <a:pt x="3378" y="2544"/>
                      <a:pt x="3561" y="2430"/>
                      <a:pt x="3629" y="2247"/>
                    </a:cubicBezTo>
                    <a:cubicBezTo>
                      <a:pt x="3721" y="1996"/>
                      <a:pt x="3607" y="1723"/>
                      <a:pt x="3378" y="1631"/>
                    </a:cubicBezTo>
                    <a:cubicBezTo>
                      <a:pt x="2442" y="1266"/>
                      <a:pt x="1575" y="764"/>
                      <a:pt x="822" y="125"/>
                    </a:cubicBezTo>
                    <a:cubicBezTo>
                      <a:pt x="739" y="41"/>
                      <a:pt x="632" y="1"/>
                      <a:pt x="5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3801;p41">
                <a:extLst>
                  <a:ext uri="{FF2B5EF4-FFF2-40B4-BE49-F238E27FC236}">
                    <a16:creationId xmlns:a16="http://schemas.microsoft.com/office/drawing/2014/main" id="{D748F35B-2BA1-F954-4D11-118C322C45AC}"/>
                  </a:ext>
                </a:extLst>
              </p:cNvPr>
              <p:cNvSpPr/>
              <p:nvPr/>
            </p:nvSpPr>
            <p:spPr>
              <a:xfrm>
                <a:off x="4008275" y="1938800"/>
                <a:ext cx="889250" cy="581175"/>
              </a:xfrm>
              <a:custGeom>
                <a:avLst/>
                <a:gdLst/>
                <a:ahLst/>
                <a:cxnLst/>
                <a:rect l="l" t="t" r="r" b="b"/>
                <a:pathLst>
                  <a:path w="35570" h="23247" extrusionOk="0">
                    <a:moveTo>
                      <a:pt x="29413" y="1"/>
                    </a:moveTo>
                    <a:cubicBezTo>
                      <a:pt x="27312" y="1"/>
                      <a:pt x="25474" y="1494"/>
                      <a:pt x="25474" y="1494"/>
                    </a:cubicBezTo>
                    <a:cubicBezTo>
                      <a:pt x="25474" y="1494"/>
                      <a:pt x="22404" y="656"/>
                      <a:pt x="19072" y="656"/>
                    </a:cubicBezTo>
                    <a:cubicBezTo>
                      <a:pt x="14884" y="656"/>
                      <a:pt x="10284" y="1980"/>
                      <a:pt x="10843" y="7954"/>
                    </a:cubicBezTo>
                    <a:cubicBezTo>
                      <a:pt x="10843" y="7954"/>
                      <a:pt x="1" y="11195"/>
                      <a:pt x="9953" y="20439"/>
                    </a:cubicBezTo>
                    <a:cubicBezTo>
                      <a:pt x="9953" y="20439"/>
                      <a:pt x="9530" y="15922"/>
                      <a:pt x="12716" y="15922"/>
                    </a:cubicBezTo>
                    <a:cubicBezTo>
                      <a:pt x="13306" y="15922"/>
                      <a:pt x="14020" y="16077"/>
                      <a:pt x="14883" y="16445"/>
                    </a:cubicBezTo>
                    <a:cubicBezTo>
                      <a:pt x="14883" y="16445"/>
                      <a:pt x="15202" y="21101"/>
                      <a:pt x="16960" y="23247"/>
                    </a:cubicBezTo>
                    <a:cubicBezTo>
                      <a:pt x="16960" y="23247"/>
                      <a:pt x="14997" y="16970"/>
                      <a:pt x="17462" y="14162"/>
                    </a:cubicBezTo>
                    <a:cubicBezTo>
                      <a:pt x="19927" y="11355"/>
                      <a:pt x="18398" y="10488"/>
                      <a:pt x="18398" y="10488"/>
                    </a:cubicBezTo>
                    <a:cubicBezTo>
                      <a:pt x="18398" y="10488"/>
                      <a:pt x="19472" y="8400"/>
                      <a:pt x="23247" y="8400"/>
                    </a:cubicBezTo>
                    <a:cubicBezTo>
                      <a:pt x="24108" y="8400"/>
                      <a:pt x="25110" y="8508"/>
                      <a:pt x="26273" y="8776"/>
                    </a:cubicBezTo>
                    <a:cubicBezTo>
                      <a:pt x="27228" y="8999"/>
                      <a:pt x="28119" y="9103"/>
                      <a:pt x="28932" y="9103"/>
                    </a:cubicBezTo>
                    <a:cubicBezTo>
                      <a:pt x="33444" y="9103"/>
                      <a:pt x="35569" y="5908"/>
                      <a:pt x="33075" y="2156"/>
                    </a:cubicBezTo>
                    <a:cubicBezTo>
                      <a:pt x="31976" y="517"/>
                      <a:pt x="30649" y="1"/>
                      <a:pt x="294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3802;p41">
                <a:extLst>
                  <a:ext uri="{FF2B5EF4-FFF2-40B4-BE49-F238E27FC236}">
                    <a16:creationId xmlns:a16="http://schemas.microsoft.com/office/drawing/2014/main" id="{AE7EB22B-056D-DDA2-F071-7743B2AA9743}"/>
                  </a:ext>
                </a:extLst>
              </p:cNvPr>
              <p:cNvSpPr/>
              <p:nvPr/>
            </p:nvSpPr>
            <p:spPr>
              <a:xfrm>
                <a:off x="4594900" y="2335875"/>
                <a:ext cx="58225" cy="53925"/>
              </a:xfrm>
              <a:custGeom>
                <a:avLst/>
                <a:gdLst/>
                <a:ahLst/>
                <a:cxnLst/>
                <a:rect l="l" t="t" r="r" b="b"/>
                <a:pathLst>
                  <a:path w="2329" h="2157" extrusionOk="0">
                    <a:moveTo>
                      <a:pt x="1149" y="1"/>
                    </a:moveTo>
                    <a:cubicBezTo>
                      <a:pt x="1094" y="1"/>
                      <a:pt x="1038" y="5"/>
                      <a:pt x="982" y="14"/>
                    </a:cubicBezTo>
                    <a:cubicBezTo>
                      <a:pt x="388" y="128"/>
                      <a:pt x="0" y="699"/>
                      <a:pt x="114" y="1270"/>
                    </a:cubicBezTo>
                    <a:cubicBezTo>
                      <a:pt x="215" y="1793"/>
                      <a:pt x="653" y="2157"/>
                      <a:pt x="1163" y="2157"/>
                    </a:cubicBezTo>
                    <a:cubicBezTo>
                      <a:pt x="1231" y="2157"/>
                      <a:pt x="1300" y="2150"/>
                      <a:pt x="1370" y="2137"/>
                    </a:cubicBezTo>
                    <a:cubicBezTo>
                      <a:pt x="1940" y="2023"/>
                      <a:pt x="2328" y="1475"/>
                      <a:pt x="2237" y="881"/>
                    </a:cubicBezTo>
                    <a:cubicBezTo>
                      <a:pt x="2134" y="367"/>
                      <a:pt x="1660" y="1"/>
                      <a:pt x="1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3803;p41">
                <a:extLst>
                  <a:ext uri="{FF2B5EF4-FFF2-40B4-BE49-F238E27FC236}">
                    <a16:creationId xmlns:a16="http://schemas.microsoft.com/office/drawing/2014/main" id="{D4B895D1-F210-EE3D-DD98-9A9595A87C5B}"/>
                  </a:ext>
                </a:extLst>
              </p:cNvPr>
              <p:cNvSpPr/>
              <p:nvPr/>
            </p:nvSpPr>
            <p:spPr>
              <a:xfrm>
                <a:off x="4780925" y="2335875"/>
                <a:ext cx="58225" cy="53925"/>
              </a:xfrm>
              <a:custGeom>
                <a:avLst/>
                <a:gdLst/>
                <a:ahLst/>
                <a:cxnLst/>
                <a:rect l="l" t="t" r="r" b="b"/>
                <a:pathLst>
                  <a:path w="2329" h="2157" extrusionOk="0">
                    <a:moveTo>
                      <a:pt x="1133" y="1"/>
                    </a:moveTo>
                    <a:cubicBezTo>
                      <a:pt x="1075" y="1"/>
                      <a:pt x="1017" y="5"/>
                      <a:pt x="959" y="14"/>
                    </a:cubicBezTo>
                    <a:cubicBezTo>
                      <a:pt x="388" y="128"/>
                      <a:pt x="0" y="699"/>
                      <a:pt x="114" y="1270"/>
                    </a:cubicBezTo>
                    <a:cubicBezTo>
                      <a:pt x="195" y="1793"/>
                      <a:pt x="649" y="2157"/>
                      <a:pt x="1146" y="2157"/>
                    </a:cubicBezTo>
                    <a:cubicBezTo>
                      <a:pt x="1213" y="2157"/>
                      <a:pt x="1280" y="2150"/>
                      <a:pt x="1347" y="2137"/>
                    </a:cubicBezTo>
                    <a:cubicBezTo>
                      <a:pt x="1940" y="2023"/>
                      <a:pt x="2328" y="1475"/>
                      <a:pt x="2214" y="881"/>
                    </a:cubicBezTo>
                    <a:cubicBezTo>
                      <a:pt x="2132" y="367"/>
                      <a:pt x="1660" y="1"/>
                      <a:pt x="1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3804;p41">
                <a:extLst>
                  <a:ext uri="{FF2B5EF4-FFF2-40B4-BE49-F238E27FC236}">
                    <a16:creationId xmlns:a16="http://schemas.microsoft.com/office/drawing/2014/main" id="{0C542EA5-41E5-9B9B-504A-61C74313432C}"/>
                  </a:ext>
                </a:extLst>
              </p:cNvPr>
              <p:cNvSpPr/>
              <p:nvPr/>
            </p:nvSpPr>
            <p:spPr>
              <a:xfrm>
                <a:off x="4798600" y="2383000"/>
                <a:ext cx="1290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5160" h="6096" extrusionOk="0">
                    <a:moveTo>
                      <a:pt x="4612" y="1"/>
                    </a:moveTo>
                    <a:lnTo>
                      <a:pt x="1" y="5798"/>
                    </a:lnTo>
                    <a:lnTo>
                      <a:pt x="663" y="6095"/>
                    </a:lnTo>
                    <a:lnTo>
                      <a:pt x="5159" y="434"/>
                    </a:lnTo>
                    <a:lnTo>
                      <a:pt x="46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3805;p41">
                <a:extLst>
                  <a:ext uri="{FF2B5EF4-FFF2-40B4-BE49-F238E27FC236}">
                    <a16:creationId xmlns:a16="http://schemas.microsoft.com/office/drawing/2014/main" id="{2B521901-4082-BE6B-073F-51543E3252DE}"/>
                  </a:ext>
                </a:extLst>
              </p:cNvPr>
              <p:cNvSpPr/>
              <p:nvPr/>
            </p:nvSpPr>
            <p:spPr>
              <a:xfrm>
                <a:off x="4907600" y="2350475"/>
                <a:ext cx="47950" cy="47975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1919" extrusionOk="0">
                    <a:moveTo>
                      <a:pt x="959" y="1"/>
                    </a:moveTo>
                    <a:cubicBezTo>
                      <a:pt x="434" y="1"/>
                      <a:pt x="0" y="434"/>
                      <a:pt x="0" y="959"/>
                    </a:cubicBezTo>
                    <a:cubicBezTo>
                      <a:pt x="0" y="1484"/>
                      <a:pt x="434" y="1918"/>
                      <a:pt x="959" y="1918"/>
                    </a:cubicBezTo>
                    <a:cubicBezTo>
                      <a:pt x="1484" y="1918"/>
                      <a:pt x="1918" y="1484"/>
                      <a:pt x="1918" y="959"/>
                    </a:cubicBezTo>
                    <a:cubicBezTo>
                      <a:pt x="1918" y="434"/>
                      <a:pt x="1484" y="1"/>
                      <a:pt x="95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3806;p41">
                <a:extLst>
                  <a:ext uri="{FF2B5EF4-FFF2-40B4-BE49-F238E27FC236}">
                    <a16:creationId xmlns:a16="http://schemas.microsoft.com/office/drawing/2014/main" id="{5E0B5740-E623-F77C-2748-639A03AC45FE}"/>
                  </a:ext>
                </a:extLst>
              </p:cNvPr>
              <p:cNvSpPr/>
              <p:nvPr/>
            </p:nvSpPr>
            <p:spPr>
              <a:xfrm>
                <a:off x="4916725" y="2359600"/>
                <a:ext cx="297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188" extrusionOk="0">
                    <a:moveTo>
                      <a:pt x="594" y="1"/>
                    </a:moveTo>
                    <a:cubicBezTo>
                      <a:pt x="275" y="1"/>
                      <a:pt x="1" y="275"/>
                      <a:pt x="1" y="594"/>
                    </a:cubicBezTo>
                    <a:cubicBezTo>
                      <a:pt x="1" y="914"/>
                      <a:pt x="275" y="1188"/>
                      <a:pt x="594" y="1188"/>
                    </a:cubicBezTo>
                    <a:cubicBezTo>
                      <a:pt x="914" y="1188"/>
                      <a:pt x="1188" y="914"/>
                      <a:pt x="1188" y="594"/>
                    </a:cubicBezTo>
                    <a:cubicBezTo>
                      <a:pt x="1188" y="275"/>
                      <a:pt x="914" y="1"/>
                      <a:pt x="59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3807;p41">
                <a:extLst>
                  <a:ext uri="{FF2B5EF4-FFF2-40B4-BE49-F238E27FC236}">
                    <a16:creationId xmlns:a16="http://schemas.microsoft.com/office/drawing/2014/main" id="{F62560E3-2769-A40D-4B39-C23C952DB1CB}"/>
                  </a:ext>
                </a:extLst>
              </p:cNvPr>
              <p:cNvSpPr/>
              <p:nvPr/>
            </p:nvSpPr>
            <p:spPr>
              <a:xfrm>
                <a:off x="4311300" y="2388150"/>
                <a:ext cx="53075" cy="116425"/>
              </a:xfrm>
              <a:custGeom>
                <a:avLst/>
                <a:gdLst/>
                <a:ahLst/>
                <a:cxnLst/>
                <a:rect l="l" t="t" r="r" b="b"/>
                <a:pathLst>
                  <a:path w="2123" h="465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97" y="343"/>
                      <a:pt x="548" y="708"/>
                      <a:pt x="776" y="1050"/>
                    </a:cubicBezTo>
                    <a:cubicBezTo>
                      <a:pt x="1004" y="1415"/>
                      <a:pt x="1210" y="1781"/>
                      <a:pt x="1370" y="2169"/>
                    </a:cubicBezTo>
                    <a:cubicBezTo>
                      <a:pt x="1461" y="2351"/>
                      <a:pt x="1507" y="2557"/>
                      <a:pt x="1575" y="2762"/>
                    </a:cubicBezTo>
                    <a:cubicBezTo>
                      <a:pt x="1621" y="2968"/>
                      <a:pt x="1689" y="3173"/>
                      <a:pt x="1735" y="3378"/>
                    </a:cubicBezTo>
                    <a:cubicBezTo>
                      <a:pt x="1826" y="3789"/>
                      <a:pt x="1826" y="4200"/>
                      <a:pt x="1872" y="4657"/>
                    </a:cubicBezTo>
                    <a:cubicBezTo>
                      <a:pt x="2031" y="4246"/>
                      <a:pt x="2123" y="3789"/>
                      <a:pt x="2077" y="3333"/>
                    </a:cubicBezTo>
                    <a:cubicBezTo>
                      <a:pt x="2100" y="3104"/>
                      <a:pt x="2031" y="2876"/>
                      <a:pt x="2009" y="2648"/>
                    </a:cubicBezTo>
                    <a:cubicBezTo>
                      <a:pt x="1940" y="2420"/>
                      <a:pt x="1895" y="2191"/>
                      <a:pt x="1803" y="1986"/>
                    </a:cubicBezTo>
                    <a:cubicBezTo>
                      <a:pt x="1621" y="1575"/>
                      <a:pt x="1370" y="1164"/>
                      <a:pt x="1073" y="845"/>
                    </a:cubicBezTo>
                    <a:cubicBezTo>
                      <a:pt x="776" y="502"/>
                      <a:pt x="411" y="206"/>
                      <a:pt x="0" y="0"/>
                    </a:cubicBezTo>
                    <a:close/>
                  </a:path>
                </a:pathLst>
              </a:custGeom>
              <a:solidFill>
                <a:srgbClr val="DC9E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3808;p41">
                <a:extLst>
                  <a:ext uri="{FF2B5EF4-FFF2-40B4-BE49-F238E27FC236}">
                    <a16:creationId xmlns:a16="http://schemas.microsoft.com/office/drawing/2014/main" id="{CE6E5659-C579-81B2-C261-66FE5FA85E76}"/>
                  </a:ext>
                </a:extLst>
              </p:cNvPr>
              <p:cNvSpPr/>
              <p:nvPr/>
            </p:nvSpPr>
            <p:spPr>
              <a:xfrm>
                <a:off x="4303875" y="2421250"/>
                <a:ext cx="37100" cy="58800"/>
              </a:xfrm>
              <a:custGeom>
                <a:avLst/>
                <a:gdLst/>
                <a:ahLst/>
                <a:cxnLst/>
                <a:rect l="l" t="t" r="r" b="b"/>
                <a:pathLst>
                  <a:path w="1484" h="2352" extrusionOk="0">
                    <a:moveTo>
                      <a:pt x="1484" y="0"/>
                    </a:moveTo>
                    <a:lnTo>
                      <a:pt x="1484" y="0"/>
                    </a:lnTo>
                    <a:cubicBezTo>
                      <a:pt x="1256" y="91"/>
                      <a:pt x="1050" y="228"/>
                      <a:pt x="868" y="388"/>
                    </a:cubicBezTo>
                    <a:cubicBezTo>
                      <a:pt x="685" y="548"/>
                      <a:pt x="502" y="731"/>
                      <a:pt x="366" y="936"/>
                    </a:cubicBezTo>
                    <a:cubicBezTo>
                      <a:pt x="229" y="1141"/>
                      <a:pt x="114" y="1347"/>
                      <a:pt x="69" y="1598"/>
                    </a:cubicBezTo>
                    <a:cubicBezTo>
                      <a:pt x="0" y="1849"/>
                      <a:pt x="0" y="2123"/>
                      <a:pt x="92" y="2351"/>
                    </a:cubicBezTo>
                    <a:cubicBezTo>
                      <a:pt x="183" y="2123"/>
                      <a:pt x="297" y="1917"/>
                      <a:pt x="411" y="1735"/>
                    </a:cubicBezTo>
                    <a:cubicBezTo>
                      <a:pt x="502" y="1552"/>
                      <a:pt x="639" y="1370"/>
                      <a:pt x="754" y="1187"/>
                    </a:cubicBezTo>
                    <a:cubicBezTo>
                      <a:pt x="1005" y="822"/>
                      <a:pt x="1279" y="457"/>
                      <a:pt x="1484" y="0"/>
                    </a:cubicBezTo>
                    <a:close/>
                  </a:path>
                </a:pathLst>
              </a:custGeom>
              <a:solidFill>
                <a:srgbClr val="DC9E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3809;p41">
                <a:extLst>
                  <a:ext uri="{FF2B5EF4-FFF2-40B4-BE49-F238E27FC236}">
                    <a16:creationId xmlns:a16="http://schemas.microsoft.com/office/drawing/2014/main" id="{A09E3C58-4F26-4286-7AEA-C460D3CDFA65}"/>
                  </a:ext>
                </a:extLst>
              </p:cNvPr>
              <p:cNvSpPr/>
              <p:nvPr/>
            </p:nvSpPr>
            <p:spPr>
              <a:xfrm>
                <a:off x="4514425" y="2390325"/>
                <a:ext cx="100475" cy="390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1561" extrusionOk="0">
                    <a:moveTo>
                      <a:pt x="2194" y="0"/>
                    </a:moveTo>
                    <a:cubicBezTo>
                      <a:pt x="2126" y="0"/>
                      <a:pt x="2057" y="2"/>
                      <a:pt x="1987" y="5"/>
                    </a:cubicBezTo>
                    <a:cubicBezTo>
                      <a:pt x="891" y="27"/>
                      <a:pt x="1" y="415"/>
                      <a:pt x="24" y="849"/>
                    </a:cubicBezTo>
                    <a:cubicBezTo>
                      <a:pt x="24" y="1255"/>
                      <a:pt x="824" y="1561"/>
                      <a:pt x="1843" y="1561"/>
                    </a:cubicBezTo>
                    <a:cubicBezTo>
                      <a:pt x="1913" y="1561"/>
                      <a:pt x="1984" y="1560"/>
                      <a:pt x="2055" y="1557"/>
                    </a:cubicBezTo>
                    <a:cubicBezTo>
                      <a:pt x="3151" y="1534"/>
                      <a:pt x="4018" y="1146"/>
                      <a:pt x="4018" y="712"/>
                    </a:cubicBezTo>
                    <a:cubicBezTo>
                      <a:pt x="3997" y="306"/>
                      <a:pt x="3195" y="0"/>
                      <a:pt x="219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3810;p41">
                <a:extLst>
                  <a:ext uri="{FF2B5EF4-FFF2-40B4-BE49-F238E27FC236}">
                    <a16:creationId xmlns:a16="http://schemas.microsoft.com/office/drawing/2014/main" id="{9CD85269-FB8F-3654-220E-AB43E77A14D7}"/>
                  </a:ext>
                </a:extLst>
              </p:cNvPr>
              <p:cNvSpPr/>
              <p:nvPr/>
            </p:nvSpPr>
            <p:spPr>
              <a:xfrm>
                <a:off x="4809450" y="2397200"/>
                <a:ext cx="41675" cy="16725"/>
              </a:xfrm>
              <a:custGeom>
                <a:avLst/>
                <a:gdLst/>
                <a:ahLst/>
                <a:cxnLst/>
                <a:rect l="l" t="t" r="r" b="b"/>
                <a:pathLst>
                  <a:path w="1667" h="669" extrusionOk="0">
                    <a:moveTo>
                      <a:pt x="922" y="1"/>
                    </a:moveTo>
                    <a:cubicBezTo>
                      <a:pt x="889" y="1"/>
                      <a:pt x="856" y="2"/>
                      <a:pt x="822" y="3"/>
                    </a:cubicBezTo>
                    <a:cubicBezTo>
                      <a:pt x="366" y="49"/>
                      <a:pt x="1" y="209"/>
                      <a:pt x="1" y="391"/>
                    </a:cubicBezTo>
                    <a:cubicBezTo>
                      <a:pt x="21" y="559"/>
                      <a:pt x="329" y="668"/>
                      <a:pt x="731" y="668"/>
                    </a:cubicBezTo>
                    <a:cubicBezTo>
                      <a:pt x="768" y="668"/>
                      <a:pt x="806" y="667"/>
                      <a:pt x="845" y="665"/>
                    </a:cubicBezTo>
                    <a:cubicBezTo>
                      <a:pt x="1302" y="643"/>
                      <a:pt x="1667" y="460"/>
                      <a:pt x="1667" y="277"/>
                    </a:cubicBezTo>
                    <a:cubicBezTo>
                      <a:pt x="1646" y="129"/>
                      <a:pt x="1331" y="1"/>
                      <a:pt x="92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3811;p41">
                <a:extLst>
                  <a:ext uri="{FF2B5EF4-FFF2-40B4-BE49-F238E27FC236}">
                    <a16:creationId xmlns:a16="http://schemas.microsoft.com/office/drawing/2014/main" id="{5EEAE198-CB69-D211-3C73-5B986AE96878}"/>
                  </a:ext>
                </a:extLst>
              </p:cNvPr>
              <p:cNvSpPr/>
              <p:nvPr/>
            </p:nvSpPr>
            <p:spPr>
              <a:xfrm>
                <a:off x="4447675" y="2398425"/>
                <a:ext cx="29125" cy="131875"/>
              </a:xfrm>
              <a:custGeom>
                <a:avLst/>
                <a:gdLst/>
                <a:ahLst/>
                <a:cxnLst/>
                <a:rect l="l" t="t" r="r" b="b"/>
                <a:pathLst>
                  <a:path w="1165" h="5275" extrusionOk="0">
                    <a:moveTo>
                      <a:pt x="274" y="0"/>
                    </a:moveTo>
                    <a:cubicBezTo>
                      <a:pt x="92" y="1438"/>
                      <a:pt x="0" y="2830"/>
                      <a:pt x="46" y="4291"/>
                    </a:cubicBezTo>
                    <a:cubicBezTo>
                      <a:pt x="46" y="4337"/>
                      <a:pt x="46" y="4360"/>
                      <a:pt x="46" y="4405"/>
                    </a:cubicBezTo>
                    <a:cubicBezTo>
                      <a:pt x="69" y="4748"/>
                      <a:pt x="137" y="5250"/>
                      <a:pt x="571" y="5273"/>
                    </a:cubicBezTo>
                    <a:cubicBezTo>
                      <a:pt x="583" y="5274"/>
                      <a:pt x="594" y="5274"/>
                      <a:pt x="606" y="5274"/>
                    </a:cubicBezTo>
                    <a:cubicBezTo>
                      <a:pt x="841" y="5274"/>
                      <a:pt x="1031" y="5057"/>
                      <a:pt x="1096" y="4839"/>
                    </a:cubicBezTo>
                    <a:cubicBezTo>
                      <a:pt x="1164" y="4588"/>
                      <a:pt x="1119" y="4337"/>
                      <a:pt x="1073" y="4109"/>
                    </a:cubicBezTo>
                    <a:cubicBezTo>
                      <a:pt x="799" y="2739"/>
                      <a:pt x="525" y="1370"/>
                      <a:pt x="2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3812;p41">
                <a:extLst>
                  <a:ext uri="{FF2B5EF4-FFF2-40B4-BE49-F238E27FC236}">
                    <a16:creationId xmlns:a16="http://schemas.microsoft.com/office/drawing/2014/main" id="{31EE3733-8AD1-754C-3E22-60AF339F0B5D}"/>
                  </a:ext>
                </a:extLst>
              </p:cNvPr>
              <p:cNvSpPr/>
              <p:nvPr/>
            </p:nvSpPr>
            <p:spPr>
              <a:xfrm>
                <a:off x="4476775" y="2326525"/>
                <a:ext cx="14275" cy="66200"/>
              </a:xfrm>
              <a:custGeom>
                <a:avLst/>
                <a:gdLst/>
                <a:ahLst/>
                <a:cxnLst/>
                <a:rect l="l" t="t" r="r" b="b"/>
                <a:pathLst>
                  <a:path w="571" h="2648" extrusionOk="0">
                    <a:moveTo>
                      <a:pt x="137" y="0"/>
                    </a:moveTo>
                    <a:cubicBezTo>
                      <a:pt x="46" y="731"/>
                      <a:pt x="0" y="1438"/>
                      <a:pt x="23" y="2168"/>
                    </a:cubicBezTo>
                    <a:cubicBezTo>
                      <a:pt x="23" y="2168"/>
                      <a:pt x="23" y="2191"/>
                      <a:pt x="23" y="2214"/>
                    </a:cubicBezTo>
                    <a:cubicBezTo>
                      <a:pt x="23" y="2374"/>
                      <a:pt x="69" y="2648"/>
                      <a:pt x="274" y="2648"/>
                    </a:cubicBezTo>
                    <a:cubicBezTo>
                      <a:pt x="411" y="2648"/>
                      <a:pt x="503" y="2557"/>
                      <a:pt x="548" y="2420"/>
                    </a:cubicBezTo>
                    <a:cubicBezTo>
                      <a:pt x="571" y="2305"/>
                      <a:pt x="548" y="2191"/>
                      <a:pt x="525" y="2054"/>
                    </a:cubicBezTo>
                    <a:cubicBezTo>
                      <a:pt x="388" y="1370"/>
                      <a:pt x="251" y="685"/>
                      <a:pt x="1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3813;p41">
                <a:extLst>
                  <a:ext uri="{FF2B5EF4-FFF2-40B4-BE49-F238E27FC236}">
                    <a16:creationId xmlns:a16="http://schemas.microsoft.com/office/drawing/2014/main" id="{3AC37AA5-4524-FEF0-B798-C32B616D83E6}"/>
                  </a:ext>
                </a:extLst>
              </p:cNvPr>
              <p:cNvSpPr/>
              <p:nvPr/>
            </p:nvSpPr>
            <p:spPr>
              <a:xfrm>
                <a:off x="4517275" y="2510825"/>
                <a:ext cx="14875" cy="66225"/>
              </a:xfrm>
              <a:custGeom>
                <a:avLst/>
                <a:gdLst/>
                <a:ahLst/>
                <a:cxnLst/>
                <a:rect l="l" t="t" r="r" b="b"/>
                <a:pathLst>
                  <a:path w="595" h="2649" extrusionOk="0">
                    <a:moveTo>
                      <a:pt x="138" y="1"/>
                    </a:moveTo>
                    <a:cubicBezTo>
                      <a:pt x="47" y="708"/>
                      <a:pt x="1" y="1416"/>
                      <a:pt x="24" y="2146"/>
                    </a:cubicBezTo>
                    <a:cubicBezTo>
                      <a:pt x="24" y="2169"/>
                      <a:pt x="24" y="2192"/>
                      <a:pt x="24" y="2192"/>
                    </a:cubicBezTo>
                    <a:cubicBezTo>
                      <a:pt x="47" y="2374"/>
                      <a:pt x="69" y="2626"/>
                      <a:pt x="298" y="2648"/>
                    </a:cubicBezTo>
                    <a:cubicBezTo>
                      <a:pt x="412" y="2648"/>
                      <a:pt x="526" y="2534"/>
                      <a:pt x="549" y="2420"/>
                    </a:cubicBezTo>
                    <a:cubicBezTo>
                      <a:pt x="594" y="2306"/>
                      <a:pt x="572" y="2169"/>
                      <a:pt x="549" y="2055"/>
                    </a:cubicBezTo>
                    <a:cubicBezTo>
                      <a:pt x="412" y="1370"/>
                      <a:pt x="275" y="685"/>
                      <a:pt x="1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3814;p41">
                <a:extLst>
                  <a:ext uri="{FF2B5EF4-FFF2-40B4-BE49-F238E27FC236}">
                    <a16:creationId xmlns:a16="http://schemas.microsoft.com/office/drawing/2014/main" id="{50E2B655-8EAA-E5DA-F8FE-B69E256D500A}"/>
                  </a:ext>
                </a:extLst>
              </p:cNvPr>
              <p:cNvSpPr/>
              <p:nvPr/>
            </p:nvSpPr>
            <p:spPr>
              <a:xfrm>
                <a:off x="4420275" y="2540500"/>
                <a:ext cx="10875" cy="48050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922" extrusionOk="0">
                    <a:moveTo>
                      <a:pt x="115" y="1"/>
                    </a:moveTo>
                    <a:cubicBezTo>
                      <a:pt x="46" y="526"/>
                      <a:pt x="1" y="1051"/>
                      <a:pt x="23" y="1576"/>
                    </a:cubicBezTo>
                    <a:cubicBezTo>
                      <a:pt x="23" y="1576"/>
                      <a:pt x="23" y="1598"/>
                      <a:pt x="23" y="1598"/>
                    </a:cubicBezTo>
                    <a:cubicBezTo>
                      <a:pt x="46" y="1735"/>
                      <a:pt x="69" y="1918"/>
                      <a:pt x="229" y="1918"/>
                    </a:cubicBezTo>
                    <a:cubicBezTo>
                      <a:pt x="239" y="1920"/>
                      <a:pt x="248" y="1921"/>
                      <a:pt x="257" y="1921"/>
                    </a:cubicBezTo>
                    <a:cubicBezTo>
                      <a:pt x="334" y="1921"/>
                      <a:pt x="391" y="1840"/>
                      <a:pt x="412" y="1758"/>
                    </a:cubicBezTo>
                    <a:cubicBezTo>
                      <a:pt x="434" y="1690"/>
                      <a:pt x="412" y="1598"/>
                      <a:pt x="389" y="1507"/>
                    </a:cubicBezTo>
                    <a:cubicBezTo>
                      <a:pt x="297" y="1005"/>
                      <a:pt x="206" y="503"/>
                      <a:pt x="1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3815;p41">
                <a:extLst>
                  <a:ext uri="{FF2B5EF4-FFF2-40B4-BE49-F238E27FC236}">
                    <a16:creationId xmlns:a16="http://schemas.microsoft.com/office/drawing/2014/main" id="{B063D862-5566-3FF3-065E-96B8B4412419}"/>
                  </a:ext>
                </a:extLst>
              </p:cNvPr>
              <p:cNvSpPr/>
              <p:nvPr/>
            </p:nvSpPr>
            <p:spPr>
              <a:xfrm>
                <a:off x="4481325" y="2561625"/>
                <a:ext cx="18875" cy="85600"/>
              </a:xfrm>
              <a:custGeom>
                <a:avLst/>
                <a:gdLst/>
                <a:ahLst/>
                <a:cxnLst/>
                <a:rect l="l" t="t" r="r" b="b"/>
                <a:pathLst>
                  <a:path w="755" h="3424" extrusionOk="0">
                    <a:moveTo>
                      <a:pt x="184" y="0"/>
                    </a:moveTo>
                    <a:cubicBezTo>
                      <a:pt x="69" y="936"/>
                      <a:pt x="1" y="1849"/>
                      <a:pt x="24" y="2785"/>
                    </a:cubicBezTo>
                    <a:cubicBezTo>
                      <a:pt x="24" y="2808"/>
                      <a:pt x="24" y="2830"/>
                      <a:pt x="24" y="2853"/>
                    </a:cubicBezTo>
                    <a:cubicBezTo>
                      <a:pt x="47" y="3082"/>
                      <a:pt x="92" y="3401"/>
                      <a:pt x="366" y="3424"/>
                    </a:cubicBezTo>
                    <a:cubicBezTo>
                      <a:pt x="526" y="3424"/>
                      <a:pt x="663" y="3287"/>
                      <a:pt x="709" y="3150"/>
                    </a:cubicBezTo>
                    <a:cubicBezTo>
                      <a:pt x="754" y="2990"/>
                      <a:pt x="709" y="2830"/>
                      <a:pt x="686" y="2671"/>
                    </a:cubicBezTo>
                    <a:cubicBezTo>
                      <a:pt x="526" y="1780"/>
                      <a:pt x="343" y="890"/>
                      <a:pt x="18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3816;p41">
                <a:extLst>
                  <a:ext uri="{FF2B5EF4-FFF2-40B4-BE49-F238E27FC236}">
                    <a16:creationId xmlns:a16="http://schemas.microsoft.com/office/drawing/2014/main" id="{FF5E5179-FF67-76FC-4D85-3FFC03C0DF5F}"/>
                  </a:ext>
                </a:extLst>
              </p:cNvPr>
              <p:cNvSpPr/>
              <p:nvPr/>
            </p:nvSpPr>
            <p:spPr>
              <a:xfrm>
                <a:off x="4804325" y="2406400"/>
                <a:ext cx="102725" cy="126700"/>
              </a:xfrm>
              <a:custGeom>
                <a:avLst/>
                <a:gdLst/>
                <a:ahLst/>
                <a:cxnLst/>
                <a:rect l="l" t="t" r="r" b="b"/>
                <a:pathLst>
                  <a:path w="4109" h="5068" extrusionOk="0">
                    <a:moveTo>
                      <a:pt x="3926" y="1"/>
                    </a:moveTo>
                    <a:lnTo>
                      <a:pt x="0" y="4954"/>
                    </a:lnTo>
                    <a:lnTo>
                      <a:pt x="206" y="5068"/>
                    </a:lnTo>
                    <a:lnTo>
                      <a:pt x="4109" y="138"/>
                    </a:lnTo>
                    <a:lnTo>
                      <a:pt x="39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3817;p41">
                <a:extLst>
                  <a:ext uri="{FF2B5EF4-FFF2-40B4-BE49-F238E27FC236}">
                    <a16:creationId xmlns:a16="http://schemas.microsoft.com/office/drawing/2014/main" id="{25B89D75-EBD8-EAE0-632C-942DB1052108}"/>
                  </a:ext>
                </a:extLst>
              </p:cNvPr>
              <p:cNvSpPr/>
              <p:nvPr/>
            </p:nvSpPr>
            <p:spPr>
              <a:xfrm>
                <a:off x="4659950" y="2515975"/>
                <a:ext cx="163225" cy="33950"/>
              </a:xfrm>
              <a:custGeom>
                <a:avLst/>
                <a:gdLst/>
                <a:ahLst/>
                <a:cxnLst/>
                <a:rect l="l" t="t" r="r" b="b"/>
                <a:pathLst>
                  <a:path w="6529" h="1358" extrusionOk="0">
                    <a:moveTo>
                      <a:pt x="3378" y="0"/>
                    </a:moveTo>
                    <a:cubicBezTo>
                      <a:pt x="2237" y="0"/>
                      <a:pt x="1096" y="297"/>
                      <a:pt x="137" y="913"/>
                    </a:cubicBezTo>
                    <a:cubicBezTo>
                      <a:pt x="137" y="936"/>
                      <a:pt x="114" y="936"/>
                      <a:pt x="114" y="936"/>
                    </a:cubicBezTo>
                    <a:cubicBezTo>
                      <a:pt x="23" y="1004"/>
                      <a:pt x="0" y="1164"/>
                      <a:pt x="69" y="1255"/>
                    </a:cubicBezTo>
                    <a:cubicBezTo>
                      <a:pt x="122" y="1322"/>
                      <a:pt x="191" y="1357"/>
                      <a:pt x="261" y="1357"/>
                    </a:cubicBezTo>
                    <a:cubicBezTo>
                      <a:pt x="312" y="1357"/>
                      <a:pt x="364" y="1339"/>
                      <a:pt x="411" y="1301"/>
                    </a:cubicBezTo>
                    <a:cubicBezTo>
                      <a:pt x="1335" y="592"/>
                      <a:pt x="2526" y="220"/>
                      <a:pt x="3730" y="220"/>
                    </a:cubicBezTo>
                    <a:cubicBezTo>
                      <a:pt x="4698" y="220"/>
                      <a:pt x="5674" y="460"/>
                      <a:pt x="6528" y="959"/>
                    </a:cubicBezTo>
                    <a:cubicBezTo>
                      <a:pt x="5615" y="342"/>
                      <a:pt x="4497" y="23"/>
                      <a:pt x="33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3818;p41">
                <a:extLst>
                  <a:ext uri="{FF2B5EF4-FFF2-40B4-BE49-F238E27FC236}">
                    <a16:creationId xmlns:a16="http://schemas.microsoft.com/office/drawing/2014/main" id="{5E33A86D-D2B2-C60B-C3E8-BA791FF6BF04}"/>
                  </a:ext>
                </a:extLst>
              </p:cNvPr>
              <p:cNvSpPr/>
              <p:nvPr/>
            </p:nvSpPr>
            <p:spPr>
              <a:xfrm>
                <a:off x="4735850" y="2381975"/>
                <a:ext cx="59925" cy="55725"/>
              </a:xfrm>
              <a:custGeom>
                <a:avLst/>
                <a:gdLst/>
                <a:ahLst/>
                <a:cxnLst/>
                <a:rect l="l" t="t" r="r" b="b"/>
                <a:pathLst>
                  <a:path w="2397" h="2229" extrusionOk="0">
                    <a:moveTo>
                      <a:pt x="0" y="1617"/>
                    </a:moveTo>
                    <a:cubicBezTo>
                      <a:pt x="6" y="1622"/>
                      <a:pt x="13" y="1627"/>
                      <a:pt x="19" y="1632"/>
                    </a:cubicBezTo>
                    <a:lnTo>
                      <a:pt x="19" y="1632"/>
                    </a:lnTo>
                    <a:cubicBezTo>
                      <a:pt x="13" y="1626"/>
                      <a:pt x="6" y="1621"/>
                      <a:pt x="0" y="1617"/>
                    </a:cubicBezTo>
                    <a:close/>
                    <a:moveTo>
                      <a:pt x="1369" y="0"/>
                    </a:moveTo>
                    <a:cubicBezTo>
                      <a:pt x="986" y="0"/>
                      <a:pt x="597" y="236"/>
                      <a:pt x="479" y="590"/>
                    </a:cubicBezTo>
                    <a:cubicBezTo>
                      <a:pt x="656" y="537"/>
                      <a:pt x="860" y="484"/>
                      <a:pt x="1071" y="484"/>
                    </a:cubicBezTo>
                    <a:cubicBezTo>
                      <a:pt x="1132" y="484"/>
                      <a:pt x="1194" y="488"/>
                      <a:pt x="1255" y="498"/>
                    </a:cubicBezTo>
                    <a:cubicBezTo>
                      <a:pt x="1507" y="544"/>
                      <a:pt x="1758" y="704"/>
                      <a:pt x="1803" y="978"/>
                    </a:cubicBezTo>
                    <a:cubicBezTo>
                      <a:pt x="1849" y="1206"/>
                      <a:pt x="1712" y="1411"/>
                      <a:pt x="1529" y="1571"/>
                    </a:cubicBezTo>
                    <a:cubicBezTo>
                      <a:pt x="1314" y="1763"/>
                      <a:pt x="1023" y="1860"/>
                      <a:pt x="733" y="1860"/>
                    </a:cubicBezTo>
                    <a:cubicBezTo>
                      <a:pt x="478" y="1860"/>
                      <a:pt x="223" y="1785"/>
                      <a:pt x="19" y="1632"/>
                    </a:cubicBezTo>
                    <a:lnTo>
                      <a:pt x="19" y="1632"/>
                    </a:lnTo>
                    <a:cubicBezTo>
                      <a:pt x="107" y="1701"/>
                      <a:pt x="212" y="1806"/>
                      <a:pt x="297" y="1891"/>
                    </a:cubicBezTo>
                    <a:cubicBezTo>
                      <a:pt x="544" y="2107"/>
                      <a:pt x="874" y="2229"/>
                      <a:pt x="1196" y="2229"/>
                    </a:cubicBezTo>
                    <a:cubicBezTo>
                      <a:pt x="1351" y="2229"/>
                      <a:pt x="1503" y="2201"/>
                      <a:pt x="1643" y="2142"/>
                    </a:cubicBezTo>
                    <a:cubicBezTo>
                      <a:pt x="2077" y="1936"/>
                      <a:pt x="2397" y="1480"/>
                      <a:pt x="2351" y="1000"/>
                    </a:cubicBezTo>
                    <a:cubicBezTo>
                      <a:pt x="2328" y="544"/>
                      <a:pt x="1986" y="133"/>
                      <a:pt x="1552" y="19"/>
                    </a:cubicBezTo>
                    <a:cubicBezTo>
                      <a:pt x="1492" y="6"/>
                      <a:pt x="1431" y="0"/>
                      <a:pt x="1369" y="0"/>
                    </a:cubicBezTo>
                    <a:close/>
                  </a:path>
                </a:pathLst>
              </a:custGeom>
              <a:solidFill>
                <a:srgbClr val="DC9E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3819;p41">
                <a:extLst>
                  <a:ext uri="{FF2B5EF4-FFF2-40B4-BE49-F238E27FC236}">
                    <a16:creationId xmlns:a16="http://schemas.microsoft.com/office/drawing/2014/main" id="{E4C83629-BCF2-39C1-668C-ADE611064FA3}"/>
                  </a:ext>
                </a:extLst>
              </p:cNvPr>
              <p:cNvSpPr/>
              <p:nvPr/>
            </p:nvSpPr>
            <p:spPr>
              <a:xfrm>
                <a:off x="4570925" y="2164025"/>
                <a:ext cx="244250" cy="73125"/>
              </a:xfrm>
              <a:custGeom>
                <a:avLst/>
                <a:gdLst/>
                <a:ahLst/>
                <a:cxnLst/>
                <a:rect l="l" t="t" r="r" b="b"/>
                <a:pathLst>
                  <a:path w="9770" h="2925" extrusionOk="0">
                    <a:moveTo>
                      <a:pt x="1422" y="0"/>
                    </a:moveTo>
                    <a:cubicBezTo>
                      <a:pt x="1013" y="0"/>
                      <a:pt x="629" y="137"/>
                      <a:pt x="320" y="543"/>
                    </a:cubicBezTo>
                    <a:cubicBezTo>
                      <a:pt x="69" y="862"/>
                      <a:pt x="1" y="1296"/>
                      <a:pt x="46" y="1684"/>
                    </a:cubicBezTo>
                    <a:cubicBezTo>
                      <a:pt x="138" y="2643"/>
                      <a:pt x="1370" y="2665"/>
                      <a:pt x="2100" y="2757"/>
                    </a:cubicBezTo>
                    <a:cubicBezTo>
                      <a:pt x="2772" y="2869"/>
                      <a:pt x="3443" y="2925"/>
                      <a:pt x="4122" y="2925"/>
                    </a:cubicBezTo>
                    <a:cubicBezTo>
                      <a:pt x="4412" y="2925"/>
                      <a:pt x="4705" y="2914"/>
                      <a:pt x="4999" y="2894"/>
                    </a:cubicBezTo>
                    <a:cubicBezTo>
                      <a:pt x="6369" y="2825"/>
                      <a:pt x="7944" y="2620"/>
                      <a:pt x="9176" y="1958"/>
                    </a:cubicBezTo>
                    <a:cubicBezTo>
                      <a:pt x="9313" y="1889"/>
                      <a:pt x="9427" y="1798"/>
                      <a:pt x="9496" y="1684"/>
                    </a:cubicBezTo>
                    <a:cubicBezTo>
                      <a:pt x="9770" y="1205"/>
                      <a:pt x="9313" y="497"/>
                      <a:pt x="8834" y="337"/>
                    </a:cubicBezTo>
                    <a:cubicBezTo>
                      <a:pt x="8701" y="293"/>
                      <a:pt x="8565" y="275"/>
                      <a:pt x="8427" y="275"/>
                    </a:cubicBezTo>
                    <a:cubicBezTo>
                      <a:pt x="8068" y="275"/>
                      <a:pt x="7697" y="398"/>
                      <a:pt x="7350" y="497"/>
                    </a:cubicBezTo>
                    <a:cubicBezTo>
                      <a:pt x="6710" y="677"/>
                      <a:pt x="6048" y="762"/>
                      <a:pt x="5386" y="762"/>
                    </a:cubicBezTo>
                    <a:cubicBezTo>
                      <a:pt x="4701" y="762"/>
                      <a:pt x="4017" y="671"/>
                      <a:pt x="3356" y="497"/>
                    </a:cubicBezTo>
                    <a:cubicBezTo>
                      <a:pt x="2782" y="343"/>
                      <a:pt x="2071" y="0"/>
                      <a:pt x="142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B8F9A1E-82DF-7165-1914-6F26C7030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035" y="2561293"/>
            <a:ext cx="3139712" cy="4572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900721-5A13-5BC9-6ADA-6CF1C6372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5667" y="11056502"/>
            <a:ext cx="1938696" cy="193869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23747-3AEF-D27E-4A2A-909E833CF5B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06B2948-D27D-8969-A8FC-CEE800F0CD8F}"/>
              </a:ext>
            </a:extLst>
          </p:cNvPr>
          <p:cNvSpPr/>
          <p:nvPr/>
        </p:nvSpPr>
        <p:spPr>
          <a:xfrm>
            <a:off x="11834595" y="13123235"/>
            <a:ext cx="714809" cy="471924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4777742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000"/>
                            </p:stCondLst>
                            <p:childTnLst>
                              <p:par>
                                <p:cTn id="7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0"/>
                            </p:stCondLst>
                            <p:childTnLst>
                              <p:par>
                                <p:cTn id="8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000"/>
                            </p:stCondLst>
                            <p:childTnLst>
                              <p:par>
                                <p:cTn id="8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5" grpId="0"/>
      <p:bldP spid="18" grpId="0"/>
      <p:bldP spid="25" grpId="0" animBg="1"/>
      <p:bldP spid="27" grpId="0"/>
      <p:bldP spid="28" grpId="0"/>
      <p:bldP spid="29" grpId="0" animBg="1"/>
      <p:bldP spid="31" grpId="0"/>
      <p:bldP spid="32" grpId="0"/>
      <p:bldP spid="33" grpId="0" animBg="1"/>
      <p:bldP spid="35" grpId="0"/>
      <p:bldP spid="36" grpId="0"/>
      <p:bldP spid="37" grpId="0" animBg="1"/>
      <p:bldP spid="38" grpId="0"/>
      <p:bldP spid="3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36705" y="2509820"/>
            <a:ext cx="21928056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0" dirty="0"/>
              <a:t>18. Saba, T., </a:t>
            </a:r>
            <a:r>
              <a:rPr lang="en-US" sz="4000" b="0" dirty="0" err="1"/>
              <a:t>Abunadi</a:t>
            </a:r>
            <a:r>
              <a:rPr lang="en-US" sz="4000" b="0" dirty="0"/>
              <a:t>, I., </a:t>
            </a:r>
            <a:r>
              <a:rPr lang="en-US" sz="4000" b="0" dirty="0" err="1"/>
              <a:t>Shahzad</a:t>
            </a:r>
            <a:r>
              <a:rPr lang="en-US" sz="4000" b="0" dirty="0"/>
              <a:t>, M. N., Khan, A. R. (2021). Machine learning techniques to</a:t>
            </a:r>
          </a:p>
          <a:p>
            <a:pPr algn="l"/>
            <a:r>
              <a:rPr lang="en-US" sz="4000" b="0" dirty="0"/>
              <a:t>detect and forecast the daily total COVID-19 infected and deaths cases under different lockdown</a:t>
            </a:r>
          </a:p>
          <a:p>
            <a:pPr algn="l"/>
            <a:r>
              <a:rPr lang="en-US" sz="4000" b="0" dirty="0"/>
              <a:t>types. Microscopy Research and Technique, 84(7), 1462-1474.</a:t>
            </a:r>
          </a:p>
          <a:p>
            <a:pPr algn="l"/>
            <a:endParaRPr lang="en-US" sz="4000" b="0" dirty="0"/>
          </a:p>
          <a:p>
            <a:pPr algn="l"/>
            <a:endParaRPr lang="en-US" sz="4000" b="0" dirty="0"/>
          </a:p>
          <a:p>
            <a:pPr algn="l"/>
            <a:r>
              <a:rPr lang="en-US" sz="4000" b="0" dirty="0"/>
              <a:t>19. Akhtar, A., Akhtar, S., </a:t>
            </a:r>
            <a:r>
              <a:rPr lang="en-US" sz="4000" b="0" dirty="0" err="1"/>
              <a:t>Bakhtawar</a:t>
            </a:r>
            <a:r>
              <a:rPr lang="en-US" sz="4000" b="0" dirty="0"/>
              <a:t>, B., </a:t>
            </a:r>
            <a:r>
              <a:rPr lang="en-US" sz="4000" b="0" dirty="0" err="1"/>
              <a:t>Kashif</a:t>
            </a:r>
            <a:r>
              <a:rPr lang="en-US" sz="4000" b="0" dirty="0"/>
              <a:t>, A. A., Aziz, N., </a:t>
            </a:r>
            <a:r>
              <a:rPr lang="en-US" sz="4000" b="0" dirty="0" err="1"/>
              <a:t>Javeid</a:t>
            </a:r>
            <a:r>
              <a:rPr lang="en-US" sz="4000" b="0" dirty="0"/>
              <a:t>, M. S. (2021). COVID-</a:t>
            </a:r>
          </a:p>
          <a:p>
            <a:pPr algn="l"/>
            <a:r>
              <a:rPr lang="en-US" sz="4000" b="0" dirty="0"/>
              <a:t>19 Detection from CBC using Machine Learning Techniques. International Journal of Technology,</a:t>
            </a:r>
          </a:p>
          <a:p>
            <a:pPr algn="l"/>
            <a:r>
              <a:rPr lang="en-US" sz="4000" b="0" dirty="0"/>
              <a:t>Innovation and Management (IJTIM), 1(2), 65-78.</a:t>
            </a:r>
          </a:p>
          <a:p>
            <a:pPr algn="l"/>
            <a:endParaRPr lang="en-US" sz="4000" b="0" dirty="0"/>
          </a:p>
          <a:p>
            <a:pPr algn="l"/>
            <a:endParaRPr lang="en-US" sz="4000" b="0" dirty="0"/>
          </a:p>
          <a:p>
            <a:pPr algn="l"/>
            <a:r>
              <a:rPr lang="en-US" sz="4000" b="0" dirty="0"/>
              <a:t>20. </a:t>
            </a:r>
            <a:r>
              <a:rPr lang="en-US" sz="4000" b="0" dirty="0" err="1"/>
              <a:t>Sujath</a:t>
            </a:r>
            <a:r>
              <a:rPr lang="en-US" sz="4000" b="0" dirty="0"/>
              <a:t>, R., Chatterjee, J. M., </a:t>
            </a:r>
            <a:r>
              <a:rPr lang="en-US" sz="4000" b="0" dirty="0" err="1"/>
              <a:t>Hassanien</a:t>
            </a:r>
            <a:r>
              <a:rPr lang="en-US" sz="4000" b="0" dirty="0"/>
              <a:t>, A. E. (2020). A machine learning forecasting model</a:t>
            </a:r>
          </a:p>
          <a:p>
            <a:pPr algn="l"/>
            <a:r>
              <a:rPr lang="en-US" sz="4000" b="0" dirty="0"/>
              <a:t>for COVID-19 pandemic in India. Stochastic Environmental Research and Risk Assessment, 34(7),</a:t>
            </a:r>
          </a:p>
          <a:p>
            <a:pPr algn="l"/>
            <a:r>
              <a:rPr lang="en-US" sz="4000" b="0" dirty="0"/>
              <a:t>959-972.</a:t>
            </a:r>
          </a:p>
          <a:p>
            <a:endParaRPr lang="en-US" sz="8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10862938" y="12279352"/>
            <a:ext cx="1463200" cy="1049600"/>
          </a:xfrm>
        </p:spPr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50</a:t>
            </a:fld>
            <a:endParaRPr lang="en" dirty="0"/>
          </a:p>
        </p:txBody>
      </p:sp>
      <p:sp>
        <p:nvSpPr>
          <p:cNvPr id="5" name="Snip Diagonal Corner Rectangle 4"/>
          <p:cNvSpPr/>
          <p:nvPr/>
        </p:nvSpPr>
        <p:spPr>
          <a:xfrm>
            <a:off x="406400" y="387048"/>
            <a:ext cx="23650021" cy="13097797"/>
          </a:xfrm>
          <a:prstGeom prst="snip2Diag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4FED83-5AF5-A3B0-0A67-FBB40222B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8782" y="10705763"/>
            <a:ext cx="3147787" cy="301023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982A0A1-9E4F-2E44-7089-0F75641B4279}"/>
              </a:ext>
            </a:extLst>
          </p:cNvPr>
          <p:cNvSpPr/>
          <p:nvPr/>
        </p:nvSpPr>
        <p:spPr>
          <a:xfrm>
            <a:off x="11525693" y="12482623"/>
            <a:ext cx="1127051" cy="637954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Gill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008406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51</a:t>
            </a:fld>
            <a:endParaRPr lang="en"/>
          </a:p>
        </p:txBody>
      </p:sp>
      <p:sp>
        <p:nvSpPr>
          <p:cNvPr id="5" name="Snip Diagonal Corner Rectangle 4"/>
          <p:cNvSpPr/>
          <p:nvPr/>
        </p:nvSpPr>
        <p:spPr>
          <a:xfrm>
            <a:off x="406400" y="387048"/>
            <a:ext cx="23650021" cy="13097797"/>
          </a:xfrm>
          <a:prstGeom prst="snip2Diag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3D9778-8D1E-7AD8-285B-9694F201A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655" y="2195895"/>
            <a:ext cx="8047417" cy="94801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4B4EA8-FFF5-DD5D-43BA-1F9769D81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364" y="2733778"/>
            <a:ext cx="11193226" cy="64196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00DA93-F1A5-414B-136B-39DC6B6DB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7291" y="5094514"/>
            <a:ext cx="10860001" cy="30468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E6F444-570E-ECA1-5707-10459B2C8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85564" y="9916932"/>
            <a:ext cx="2639797" cy="28044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ECB538-0028-414D-E0A8-E94AE0A0E5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97387" y="999315"/>
            <a:ext cx="3627434" cy="346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837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399696" y="5665485"/>
            <a:ext cx="20184533" cy="2844800"/>
          </a:xfrm>
          <a:prstGeom prst="roundRect">
            <a:avLst/>
          </a:prstGeom>
          <a:pattFill prst="wdUpDiag">
            <a:fgClr>
              <a:schemeClr val="accent2">
                <a:lumMod val="60000"/>
                <a:lumOff val="40000"/>
              </a:schemeClr>
            </a:fgClr>
            <a:bgClr>
              <a:schemeClr val="bg1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50552" y="5965485"/>
            <a:ext cx="22721600" cy="2244800"/>
          </a:xfrm>
        </p:spPr>
        <p:txBody>
          <a:bodyPr/>
          <a:lstStyle/>
          <a:p>
            <a:r>
              <a:rPr lang="en-US" sz="16000" dirty="0"/>
              <a:t>Literature Review</a:t>
            </a:r>
          </a:p>
        </p:txBody>
      </p:sp>
      <p:sp>
        <p:nvSpPr>
          <p:cNvPr id="6" name="Snip Diagonal Corner Rectangle 5"/>
          <p:cNvSpPr/>
          <p:nvPr/>
        </p:nvSpPr>
        <p:spPr>
          <a:xfrm>
            <a:off x="270933" y="309639"/>
            <a:ext cx="23785488" cy="13175208"/>
          </a:xfrm>
          <a:prstGeom prst="snip2Diag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73D393-2D0B-10B7-EC91-FA5F2339C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106" y="9077612"/>
            <a:ext cx="3139712" cy="4572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F380A7-1776-89A9-04F7-5FA217CE2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8166" y="4382801"/>
            <a:ext cx="2926334" cy="286536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0CA9CA31-BB7C-4812-0B4E-CD21A2183C82}"/>
              </a:ext>
            </a:extLst>
          </p:cNvPr>
          <p:cNvSpPr/>
          <p:nvPr/>
        </p:nvSpPr>
        <p:spPr>
          <a:xfrm>
            <a:off x="12319590" y="12473907"/>
            <a:ext cx="714809" cy="519351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Gill Sans SemiBold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997779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303755"/>
              </p:ext>
            </p:extLst>
          </p:nvPr>
        </p:nvGraphicFramePr>
        <p:xfrm>
          <a:off x="742950" y="2324101"/>
          <a:ext cx="23313470" cy="1073327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948739">
                  <a:extLst>
                    <a:ext uri="{9D8B030D-6E8A-4147-A177-3AD203B41FA5}">
                      <a16:colId xmlns:a16="http://schemas.microsoft.com/office/drawing/2014/main" val="844081960"/>
                    </a:ext>
                  </a:extLst>
                </a:gridCol>
                <a:gridCol w="6842961">
                  <a:extLst>
                    <a:ext uri="{9D8B030D-6E8A-4147-A177-3AD203B41FA5}">
                      <a16:colId xmlns:a16="http://schemas.microsoft.com/office/drawing/2014/main" val="3458422107"/>
                    </a:ext>
                  </a:extLst>
                </a:gridCol>
                <a:gridCol w="5578605">
                  <a:extLst>
                    <a:ext uri="{9D8B030D-6E8A-4147-A177-3AD203B41FA5}">
                      <a16:colId xmlns:a16="http://schemas.microsoft.com/office/drawing/2014/main" val="3872249471"/>
                    </a:ext>
                  </a:extLst>
                </a:gridCol>
                <a:gridCol w="7943165">
                  <a:extLst>
                    <a:ext uri="{9D8B030D-6E8A-4147-A177-3AD203B41FA5}">
                      <a16:colId xmlns:a16="http://schemas.microsoft.com/office/drawing/2014/main" val="4047929449"/>
                    </a:ext>
                  </a:extLst>
                </a:gridCol>
              </a:tblGrid>
              <a:tr h="1060256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solidFill>
                            <a:schemeClr val="tx1"/>
                          </a:solidFill>
                        </a:rPr>
                        <a:t>Papers</a:t>
                      </a:r>
                      <a:endParaRPr lang="en-US" sz="48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>
                    <a:solidFill>
                      <a:schemeClr val="accent1">
                        <a:alpha val="6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solidFill>
                            <a:schemeClr val="tx1"/>
                          </a:solidFill>
                        </a:rPr>
                        <a:t>Datasets</a:t>
                      </a:r>
                      <a:endParaRPr lang="en-US" sz="48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>
                    <a:solidFill>
                      <a:schemeClr val="accent3">
                        <a:lumMod val="60000"/>
                        <a:lumOff val="40000"/>
                        <a:alpha val="93725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solidFill>
                            <a:schemeClr val="tx1"/>
                          </a:solidFill>
                        </a:rPr>
                        <a:t>Methods</a:t>
                      </a:r>
                      <a:endParaRPr lang="en-US" sz="48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>
                    <a:solidFill>
                      <a:schemeClr val="accent2">
                        <a:lumMod val="75000"/>
                        <a:alpha val="53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solidFill>
                            <a:schemeClr val="tx1"/>
                          </a:solidFill>
                        </a:rPr>
                        <a:t>Results</a:t>
                      </a:r>
                      <a:endParaRPr lang="en-US" sz="48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>
                    <a:solidFill>
                      <a:schemeClr val="accent3">
                        <a:lumMod val="60000"/>
                        <a:lumOff val="40000"/>
                        <a:alpha val="8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529658"/>
                  </a:ext>
                </a:extLst>
              </a:tr>
              <a:tr h="3398628">
                <a:tc>
                  <a:txBody>
                    <a:bodyPr/>
                    <a:lstStyle/>
                    <a:p>
                      <a:pPr algn="l"/>
                      <a:r>
                        <a:rPr lang="en-US" sz="4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[1]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The official COVID-19 reported cases in Russia and Brazil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 • ANFIS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 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 • CMPA</a:t>
                      </a:r>
                    </a:p>
                    <a:p>
                      <a:pPr algn="l"/>
                      <a:endParaRPr lang="en-US" sz="3200" u="none" strike="noStrike" kern="1200" baseline="0" dirty="0">
                        <a:solidFill>
                          <a:schemeClr val="tx1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• PSO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• CMPA has the best accuracy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among all models</a:t>
                      </a:r>
                    </a:p>
                    <a:p>
                      <a:pPr algn="l"/>
                      <a:endParaRPr lang="en-US" sz="3200" u="none" strike="noStrike" kern="1200" baseline="0" dirty="0">
                        <a:solidFill>
                          <a:schemeClr val="tx1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• CMPA-ANFIS model has a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limitation in the computational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time, which is not faster than the PSO.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1440005632"/>
                  </a:ext>
                </a:extLst>
              </a:tr>
              <a:tr h="3398628">
                <a:tc>
                  <a:txBody>
                    <a:bodyPr/>
                    <a:lstStyle/>
                    <a:p>
                      <a:pPr algn="l"/>
                      <a:r>
                        <a:rPr lang="en-US" sz="4400" u="none" dirty="0">
                          <a:solidFill>
                            <a:schemeClr val="tx1"/>
                          </a:solidFill>
                        </a:rPr>
                        <a:t>[2]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Epidemical dataset from Johns Hopkins University’s Coronavirus Resource Center.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• Multi-head attention based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method (ATT BO)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• CNN-based method (CNN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BO)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• LSTM-based method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(LSTM BO)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The three proposed methods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perform significantly better than the benchmark model in terms of all overall measures such as Mean SMAPE, Rank SMAPE, Mean MAPE, Rank MAPE, Mean RMSE, and Rank RMSE.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2689844550"/>
                  </a:ext>
                </a:extLst>
              </a:tr>
              <a:tr h="2875762">
                <a:tc>
                  <a:txBody>
                    <a:bodyPr/>
                    <a:lstStyle/>
                    <a:p>
                      <a:pPr algn="l"/>
                      <a:r>
                        <a:rPr lang="en-US" sz="4400" dirty="0">
                          <a:solidFill>
                            <a:schemeClr val="tx1"/>
                          </a:solidFill>
                        </a:rPr>
                        <a:t>[3]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• European Centre for Disease prevention and Control (ECDC) data for different coronavirus Trends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• Google trends data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 ARIMA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• LSTM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• Grey Wolf Optimization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The proposed model performs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 panose="02000000000000000000" pitchFamily="2" charset="0"/>
                          <a:ea typeface="Roboto Condensed" panose="02000000000000000000" pitchFamily="2" charset="0"/>
                        </a:rPr>
                        <a:t>better.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</a:endParaRP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1589544553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8272078" y="658625"/>
            <a:ext cx="782618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8000" dirty="0">
                <a:solidFill>
                  <a:srgbClr val="342524"/>
                </a:solidFill>
                <a:latin typeface="Arial" panose="020B0604020202020204" pitchFamily="34" charset="0"/>
                <a:cs typeface="Arial" panose="020B0604020202020204" pitchFamily="34" charset="0"/>
                <a:sym typeface="Alegreya Sans SC"/>
              </a:rPr>
              <a:t>Summary Table</a:t>
            </a:r>
            <a:endParaRPr lang="en-US" sz="8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A626422-1A7E-B023-E8E5-EFAC2EF6DE84}"/>
              </a:ext>
            </a:extLst>
          </p:cNvPr>
          <p:cNvSpPr/>
          <p:nvPr/>
        </p:nvSpPr>
        <p:spPr>
          <a:xfrm>
            <a:off x="11980465" y="13057286"/>
            <a:ext cx="714809" cy="519351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Gill Sans SemiBold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8337239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237835"/>
              </p:ext>
            </p:extLst>
          </p:nvPr>
        </p:nvGraphicFramePr>
        <p:xfrm>
          <a:off x="938520" y="421019"/>
          <a:ext cx="22848709" cy="1316736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871480">
                  <a:extLst>
                    <a:ext uri="{9D8B030D-6E8A-4147-A177-3AD203B41FA5}">
                      <a16:colId xmlns:a16="http://schemas.microsoft.com/office/drawing/2014/main" val="2538925730"/>
                    </a:ext>
                  </a:extLst>
                </a:gridCol>
                <a:gridCol w="6522499">
                  <a:extLst>
                    <a:ext uri="{9D8B030D-6E8A-4147-A177-3AD203B41FA5}">
                      <a16:colId xmlns:a16="http://schemas.microsoft.com/office/drawing/2014/main" val="1627817769"/>
                    </a:ext>
                  </a:extLst>
                </a:gridCol>
                <a:gridCol w="6302093">
                  <a:extLst>
                    <a:ext uri="{9D8B030D-6E8A-4147-A177-3AD203B41FA5}">
                      <a16:colId xmlns:a16="http://schemas.microsoft.com/office/drawing/2014/main" val="1073654057"/>
                    </a:ext>
                  </a:extLst>
                </a:gridCol>
                <a:gridCol w="7152637">
                  <a:extLst>
                    <a:ext uri="{9D8B030D-6E8A-4147-A177-3AD203B41FA5}">
                      <a16:colId xmlns:a16="http://schemas.microsoft.com/office/drawing/2014/main" val="3648809218"/>
                    </a:ext>
                  </a:extLst>
                </a:gridCol>
              </a:tblGrid>
              <a:tr h="951734">
                <a:tc>
                  <a:txBody>
                    <a:bodyPr/>
                    <a:lstStyle/>
                    <a:p>
                      <a:pPr algn="l"/>
                      <a:r>
                        <a:rPr lang="en-US" sz="4800" u="none" dirty="0">
                          <a:solidFill>
                            <a:schemeClr val="tx1"/>
                          </a:solidFill>
                        </a:rPr>
                        <a:t>Papers</a:t>
                      </a:r>
                      <a:endParaRPr lang="en-US" sz="4800" u="none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800" dirty="0">
                          <a:solidFill>
                            <a:schemeClr val="tx1"/>
                          </a:solidFill>
                        </a:rPr>
                        <a:t>Datasets</a:t>
                      </a:r>
                      <a:endParaRPr lang="en-US" sz="48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>
                    <a:solidFill>
                      <a:schemeClr val="accent5">
                        <a:lumMod val="60000"/>
                        <a:lumOff val="40000"/>
                        <a:alpha val="8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800" dirty="0">
                          <a:solidFill>
                            <a:schemeClr val="tx1"/>
                          </a:solidFill>
                        </a:rPr>
                        <a:t>Methods</a:t>
                      </a:r>
                      <a:endParaRPr lang="en-US" sz="48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>
                    <a:solidFill>
                      <a:schemeClr val="accent6">
                        <a:lumMod val="60000"/>
                        <a:lumOff val="40000"/>
                        <a:alpha val="87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800" dirty="0">
                          <a:solidFill>
                            <a:schemeClr val="tx1"/>
                          </a:solidFill>
                        </a:rPr>
                        <a:t>Results</a:t>
                      </a:r>
                      <a:endParaRPr lang="en-US" sz="48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258626"/>
                  </a:ext>
                </a:extLst>
              </a:tr>
              <a:tr h="1189668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solidFill>
                            <a:schemeClr val="tx1"/>
                          </a:solidFill>
                          <a:latin typeface="Roboto Condensed"/>
                        </a:rPr>
                        <a:t>[4]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Dataset of Bangladesh (Government Official source)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   • Prophet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   • ARIMA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The ARIMA performs better.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3937301659"/>
                  </a:ext>
                </a:extLst>
              </a:tr>
              <a:tr h="3093137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solidFill>
                            <a:schemeClr val="tx1"/>
                          </a:solidFill>
                          <a:latin typeface="Roboto Condensed"/>
                        </a:rPr>
                        <a:t>[5]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Our World in Data by Hannah Ritchie.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Robust Fitting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Gaussian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Beta(4-parameter)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Fisher-Tippet (Extreme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Value distribution)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Log Normal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Iterative fitting of the Inverse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Weibull distribution outperforms iterative fitting of other distributions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3272868766"/>
                  </a:ext>
                </a:extLst>
              </a:tr>
              <a:tr h="2617270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solidFill>
                            <a:schemeClr val="tx1"/>
                          </a:solidFill>
                          <a:latin typeface="Roboto Condensed"/>
                        </a:rPr>
                        <a:t>[6]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From the Center for Systems Science and Engineering at Johns Hopkins University’s GitHub repository.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Linear Regression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Least Absolute Shrinkage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and Selection Operator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Support Vector Machine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Exponential Smoothing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ES outperforms all other models, while LR and LASSO perform equally well.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3662913833"/>
                  </a:ext>
                </a:extLst>
              </a:tr>
              <a:tr h="4996605"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solidFill>
                            <a:schemeClr val="tx1"/>
                          </a:solidFill>
                          <a:latin typeface="Roboto Condensed"/>
                        </a:rPr>
                        <a:t>[7]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The Covid-19-India and Covid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19-Data datasets are used.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Support Vector Machine,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XGBoost Classifier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KNN+NCA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Decision Tree Classifier,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Random Forest Classifier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Gaussian Nave Bayesian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Classifier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Multilinear Regression,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Random Forest </a:t>
                      </a:r>
                      <a:r>
                        <a:rPr lang="en-US" sz="3200" u="none" strike="noStrike" kern="1200" baseline="0" dirty="0" err="1">
                          <a:solidFill>
                            <a:schemeClr val="tx1"/>
                          </a:solidFill>
                          <a:latin typeface="Roboto Condensed"/>
                        </a:rPr>
                        <a:t>Regressor</a:t>
                      </a:r>
                      <a:endParaRPr lang="en-US" sz="3200" u="none" strike="noStrike" kern="1200" baseline="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Logistic Regression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The Random Forest Classifier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and Random Forest </a:t>
                      </a:r>
                      <a:r>
                        <a:rPr lang="en-US" sz="3200" u="none" strike="noStrike" kern="1200" baseline="0" dirty="0" err="1">
                          <a:solidFill>
                            <a:schemeClr val="tx1"/>
                          </a:solidFill>
                          <a:latin typeface="Roboto Condensed"/>
                        </a:rPr>
                        <a:t>Regressor</a:t>
                      </a:r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 outperformed the other ML Models.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3616630230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8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6673388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769552"/>
              </p:ext>
            </p:extLst>
          </p:nvPr>
        </p:nvGraphicFramePr>
        <p:xfrm>
          <a:off x="798182" y="880592"/>
          <a:ext cx="22848710" cy="1125877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889955">
                  <a:extLst>
                    <a:ext uri="{9D8B030D-6E8A-4147-A177-3AD203B41FA5}">
                      <a16:colId xmlns:a16="http://schemas.microsoft.com/office/drawing/2014/main" val="3236259630"/>
                    </a:ext>
                  </a:extLst>
                </a:gridCol>
                <a:gridCol w="6884613">
                  <a:extLst>
                    <a:ext uri="{9D8B030D-6E8A-4147-A177-3AD203B41FA5}">
                      <a16:colId xmlns:a16="http://schemas.microsoft.com/office/drawing/2014/main" val="1578403964"/>
                    </a:ext>
                  </a:extLst>
                </a:gridCol>
                <a:gridCol w="5921505">
                  <a:extLst>
                    <a:ext uri="{9D8B030D-6E8A-4147-A177-3AD203B41FA5}">
                      <a16:colId xmlns:a16="http://schemas.microsoft.com/office/drawing/2014/main" val="3772878035"/>
                    </a:ext>
                  </a:extLst>
                </a:gridCol>
                <a:gridCol w="7152637">
                  <a:extLst>
                    <a:ext uri="{9D8B030D-6E8A-4147-A177-3AD203B41FA5}">
                      <a16:colId xmlns:a16="http://schemas.microsoft.com/office/drawing/2014/main" val="4006981372"/>
                    </a:ext>
                  </a:extLst>
                </a:gridCol>
              </a:tblGrid>
              <a:tr h="979024">
                <a:tc>
                  <a:txBody>
                    <a:bodyPr/>
                    <a:lstStyle/>
                    <a:p>
                      <a:pPr algn="l"/>
                      <a:r>
                        <a:rPr lang="en-US" sz="4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Papers</a:t>
                      </a:r>
                      <a:endParaRPr lang="en-US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>
                    <a:solidFill>
                      <a:schemeClr val="accent2">
                        <a:lumMod val="60000"/>
                        <a:lumOff val="40000"/>
                        <a:alpha val="9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Datasets</a:t>
                      </a:r>
                      <a:endParaRPr lang="en-US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>
                    <a:solidFill>
                      <a:schemeClr val="accent6">
                        <a:lumMod val="60000"/>
                        <a:lumOff val="40000"/>
                        <a:alpha val="9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800" u="none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Methods</a:t>
                      </a:r>
                      <a:endParaRPr lang="en-US" sz="4800" u="none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>
                    <a:solidFill>
                      <a:schemeClr val="accent4">
                        <a:lumMod val="60000"/>
                        <a:lumOff val="4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48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Results</a:t>
                      </a:r>
                      <a:endParaRPr lang="en-US" sz="48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>
                    <a:solidFill>
                      <a:schemeClr val="accent2">
                        <a:lumMod val="60000"/>
                        <a:lumOff val="40000"/>
                        <a:alpha val="9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653195"/>
                  </a:ext>
                </a:extLst>
              </a:tr>
              <a:tr h="6118901">
                <a:tc>
                  <a:txBody>
                    <a:bodyPr/>
                    <a:lstStyle/>
                    <a:p>
                      <a:pPr algn="l"/>
                      <a:r>
                        <a:rPr lang="en-US" sz="4800" dirty="0">
                          <a:solidFill>
                            <a:schemeClr val="tx1"/>
                          </a:solidFill>
                          <a:latin typeface="Roboto Condensed"/>
                        </a:rPr>
                        <a:t>[8]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Dataset of 10 countries (Our World in Data by Hannah Ritchie)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Auto-Regressive Moving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Average, Holt-Winter Exponential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Smoothing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Auto-Regressive Integrated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Moving Average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Support Vector </a:t>
                      </a:r>
                      <a:r>
                        <a:rPr lang="en-US" sz="3200" u="none" strike="noStrike" kern="1200" baseline="0" dirty="0" err="1">
                          <a:solidFill>
                            <a:schemeClr val="tx1"/>
                          </a:solidFill>
                          <a:latin typeface="Roboto Condensed"/>
                        </a:rPr>
                        <a:t>Regressor</a:t>
                      </a:r>
                      <a:endParaRPr lang="en-US" sz="3200" u="none" strike="noStrike" kern="1200" baseline="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,Linear Regression, Bayesian Ridge Regression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Linear </a:t>
                      </a:r>
                      <a:r>
                        <a:rPr lang="en-US" sz="3200" u="none" strike="noStrike" kern="1200" baseline="0" dirty="0" err="1">
                          <a:solidFill>
                            <a:schemeClr val="tx1"/>
                          </a:solidFill>
                          <a:latin typeface="Roboto Condensed"/>
                        </a:rPr>
                        <a:t>Regressor</a:t>
                      </a:r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, Extreme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Gradient Boost </a:t>
                      </a:r>
                      <a:r>
                        <a:rPr lang="en-US" sz="3200" u="none" strike="noStrike" kern="1200" baseline="0" dirty="0" err="1">
                          <a:solidFill>
                            <a:schemeClr val="tx1"/>
                          </a:solidFill>
                          <a:latin typeface="Roboto Condensed"/>
                        </a:rPr>
                        <a:t>Regressor</a:t>
                      </a:r>
                      <a:endParaRPr lang="en-US" sz="3200" u="none" strike="noStrike" kern="1200" baseline="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Polynomial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ARIMA provided an accuracy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of over 85% in the majority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of cases.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2204681505"/>
                  </a:ext>
                </a:extLst>
              </a:tr>
              <a:tr h="4160853">
                <a:tc>
                  <a:txBody>
                    <a:bodyPr/>
                    <a:lstStyle/>
                    <a:p>
                      <a:pPr algn="l"/>
                      <a:r>
                        <a:rPr lang="en-US" sz="4800" dirty="0">
                          <a:solidFill>
                            <a:schemeClr val="tx1"/>
                          </a:solidFill>
                          <a:latin typeface="Roboto Condensed"/>
                        </a:rPr>
                        <a:t>[9]</a:t>
                      </a: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Dataset was taken from COVID19- India API Organization.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Linear Regression (LR)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Decision Tree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Least Absolute Shrinkage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and Selection Operator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(LASSO)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Random Forest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Support Vector Machine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(SVM).</a:t>
                      </a:r>
                      <a:endParaRPr lang="en-US" sz="27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Random forest and polynomial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LR provide a superior outcome for Active Cases.</a:t>
                      </a:r>
                    </a:p>
                    <a:p>
                      <a:pPr algn="l"/>
                      <a:endParaRPr lang="en-US" sz="3200" u="none" strike="noStrike" kern="1200" baseline="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For Death rate, Poly LASSO and poly LR shows the next best result.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• For Recovery rate, Poly LR</a:t>
                      </a:r>
                    </a:p>
                    <a:p>
                      <a:pPr algn="l"/>
                      <a:r>
                        <a:rPr lang="en-US" sz="3200" u="none" strike="noStrike" kern="1200" baseline="0" dirty="0">
                          <a:solidFill>
                            <a:schemeClr val="tx1"/>
                          </a:solidFill>
                          <a:latin typeface="Roboto Condensed"/>
                        </a:rPr>
                        <a:t>produces the greatest results.</a:t>
                      </a:r>
                      <a:endParaRPr lang="en-US" sz="3200" dirty="0">
                        <a:solidFill>
                          <a:schemeClr val="tx1"/>
                        </a:solidFill>
                        <a:latin typeface="Roboto Condensed"/>
                      </a:endParaRPr>
                    </a:p>
                  </a:txBody>
                  <a:tcPr marL="243840" marR="243840" marT="121920" marB="121920"/>
                </a:tc>
                <a:extLst>
                  <a:ext uri="{0D108BD9-81ED-4DB2-BD59-A6C34878D82A}">
                    <a16:rowId xmlns:a16="http://schemas.microsoft.com/office/drawing/2014/main" val="3898787802"/>
                  </a:ext>
                </a:extLst>
              </a:tr>
            </a:tbl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569E9293-D61D-681C-322C-335A94929B6F}"/>
              </a:ext>
            </a:extLst>
          </p:cNvPr>
          <p:cNvSpPr/>
          <p:nvPr/>
        </p:nvSpPr>
        <p:spPr>
          <a:xfrm>
            <a:off x="12050233" y="12814147"/>
            <a:ext cx="714809" cy="519351"/>
          </a:xfrm>
          <a:prstGeom prst="ellips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Gill Sans SemiBold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0974748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 SemiBold"/>
        <a:ea typeface="Gill Sans SemiBold"/>
        <a:cs typeface="Gill Sans SemiBold"/>
      </a:majorFont>
      <a:minorFont>
        <a:latin typeface="Gill Sans SemiBold"/>
        <a:ea typeface="Gill Sans SemiBold"/>
        <a:cs typeface="Gill Sans SemiBold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5200</TotalTime>
  <Words>3996</Words>
  <Application>Microsoft Office PowerPoint</Application>
  <PresentationFormat>Custom</PresentationFormat>
  <Paragraphs>633</Paragraphs>
  <Slides>51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70" baseType="lpstr">
      <vt:lpstr>MS UI Gothic</vt:lpstr>
      <vt:lpstr>Agency FB</vt:lpstr>
      <vt:lpstr>Arial</vt:lpstr>
      <vt:lpstr>Arial Narrow</vt:lpstr>
      <vt:lpstr>Bahnschrift Light</vt:lpstr>
      <vt:lpstr>Bahnschrift SemiBold</vt:lpstr>
      <vt:lpstr>Bahnschrift SemiLight</vt:lpstr>
      <vt:lpstr>Calibri</vt:lpstr>
      <vt:lpstr>Century Gothic</vt:lpstr>
      <vt:lpstr>Economica</vt:lpstr>
      <vt:lpstr>Fira Sans</vt:lpstr>
      <vt:lpstr>Gill Sans</vt:lpstr>
      <vt:lpstr>Gill Sans SemiBold</vt:lpstr>
      <vt:lpstr>Poppins</vt:lpstr>
      <vt:lpstr>Roboto Condensed</vt:lpstr>
      <vt:lpstr>Tw Cen MT</vt:lpstr>
      <vt:lpstr>Wingdings</vt:lpstr>
      <vt:lpstr>White</vt:lpstr>
      <vt:lpstr>1_White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Literature 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(Confirmed Cases)</vt:lpstr>
      <vt:lpstr>Summary(Confirmed Cases)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Summary(Death Cases) </vt:lpstr>
      <vt:lpstr>Summary (Death Cases)</vt:lpstr>
      <vt:lpstr>PowerPoint Presentation</vt:lpstr>
      <vt:lpstr>PowerPoint Presentation</vt:lpstr>
      <vt:lpstr>References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Medini Mohan Saikia</dc:creator>
  <cp:lastModifiedBy>User</cp:lastModifiedBy>
  <cp:revision>178</cp:revision>
  <dcterms:modified xsi:type="dcterms:W3CDTF">2022-12-12T16:32:31Z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2022-12-12T04:46:13Z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25473abb-ead3-4485-bdde-9b04a7a4d78a</vt:lpwstr>
  </property>
  <property fmtid="{D5CDD505-2E9C-101B-9397-08002B2CF9AE}" pid="7" name="MSIP_Label_defa4170-0d19-0005-0004-bc88714345d2_ActionId">
    <vt:lpwstr>7dbe06e4-9507-4590-aafc-281fe9a82dd9</vt:lpwstr>
  </property>
  <property fmtid="{D5CDD505-2E9C-101B-9397-08002B2CF9AE}" pid="8" name="MSIP_Label_defa4170-0d19-0005-0004-bc88714345d2_ContentBits">
    <vt:lpwstr>0</vt:lpwstr>
  </property>
</Properties>
</file>